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</p:sldMasterIdLst>
  <p:notesMasterIdLst>
    <p:notesMasterId r:id="rId42"/>
  </p:notesMasterIdLst>
  <p:handoutMasterIdLst>
    <p:handoutMasterId r:id="rId43"/>
  </p:handoutMasterIdLst>
  <p:sldIdLst>
    <p:sldId id="256" r:id="rId3"/>
    <p:sldId id="286" r:id="rId4"/>
    <p:sldId id="289" r:id="rId5"/>
    <p:sldId id="291" r:id="rId6"/>
    <p:sldId id="317" r:id="rId7"/>
    <p:sldId id="298" r:id="rId8"/>
    <p:sldId id="320" r:id="rId9"/>
    <p:sldId id="318" r:id="rId10"/>
    <p:sldId id="299" r:id="rId11"/>
    <p:sldId id="319" r:id="rId12"/>
    <p:sldId id="303" r:id="rId13"/>
    <p:sldId id="309" r:id="rId14"/>
    <p:sldId id="321" r:id="rId15"/>
    <p:sldId id="322" r:id="rId16"/>
    <p:sldId id="308" r:id="rId17"/>
    <p:sldId id="310" r:id="rId18"/>
    <p:sldId id="323" r:id="rId19"/>
    <p:sldId id="325" r:id="rId20"/>
    <p:sldId id="324" r:id="rId21"/>
    <p:sldId id="326" r:id="rId22"/>
    <p:sldId id="305" r:id="rId23"/>
    <p:sldId id="311" r:id="rId24"/>
    <p:sldId id="327" r:id="rId25"/>
    <p:sldId id="328" r:id="rId26"/>
    <p:sldId id="306" r:id="rId27"/>
    <p:sldId id="312" r:id="rId28"/>
    <p:sldId id="335" r:id="rId29"/>
    <p:sldId id="336" r:id="rId30"/>
    <p:sldId id="307" r:id="rId31"/>
    <p:sldId id="313" r:id="rId32"/>
    <p:sldId id="329" r:id="rId33"/>
    <p:sldId id="332" r:id="rId34"/>
    <p:sldId id="330" r:id="rId35"/>
    <p:sldId id="333" r:id="rId36"/>
    <p:sldId id="331" r:id="rId37"/>
    <p:sldId id="334" r:id="rId38"/>
    <p:sldId id="301" r:id="rId39"/>
    <p:sldId id="314" r:id="rId40"/>
    <p:sldId id="316" r:id="rId41"/>
  </p:sldIdLst>
  <p:sldSz cx="9144000" cy="6858000" type="screen4x3"/>
  <p:notesSz cx="6735763" cy="9866313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888"/>
    <a:srgbClr val="FF6565"/>
    <a:srgbClr val="FF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294" autoAdjust="0"/>
    <p:restoredTop sz="94704" autoAdjust="0"/>
  </p:normalViewPr>
  <p:slideViewPr>
    <p:cSldViewPr>
      <p:cViewPr varScale="1">
        <p:scale>
          <a:sx n="116" d="100"/>
          <a:sy n="116" d="100"/>
        </p:scale>
        <p:origin x="108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МС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1">
                  <a:shade val="8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 рік</c:v>
                </c:pt>
                <c:pt idx="1">
                  <c:v>2021 рік</c:v>
                </c:pt>
                <c:pt idx="2">
                  <c:v>2020 рік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1551</c:v>
                </c:pt>
                <c:pt idx="1">
                  <c:v>1194</c:v>
                </c:pt>
                <c:pt idx="2">
                  <c:v>1337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E9-4A23-B2D6-FAC25F7D35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ПЗСО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3">
                  <a:shade val="80000"/>
                </a:schemeClr>
              </a:contourClr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10533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CF1-4E16-A655-44CDBAE7195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 рік</c:v>
                </c:pt>
                <c:pt idx="1">
                  <c:v>2021 рік</c:v>
                </c:pt>
                <c:pt idx="2">
                  <c:v>2020 рік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4623</c:v>
                </c:pt>
                <c:pt idx="1">
                  <c:v>5674</c:v>
                </c:pt>
                <c:pt idx="2">
                  <c:v>5243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E9-4A23-B2D6-FAC25F7D35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04917744"/>
        <c:axId val="804907952"/>
      </c:barChart>
      <c:catAx>
        <c:axId val="80491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4907952"/>
        <c:crosses val="autoZero"/>
        <c:auto val="1"/>
        <c:lblAlgn val="ctr"/>
        <c:lblOffset val="100"/>
        <c:noMultiLvlLbl val="0"/>
      </c:catAx>
      <c:valAx>
        <c:axId val="80490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400" b="0" dirty="0">
                    <a:solidFill>
                      <a:schemeClr val="tx1"/>
                    </a:solidFill>
                  </a:rPr>
                  <a:t>Кількість заяв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491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38217649019391"/>
          <c:y val="0.92515393170043658"/>
          <c:w val="0.75498215339907815"/>
          <c:h val="6.3363351145107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906E-2"/>
          <c:y val="8.4283578963767744E-2"/>
          <c:w val="0.88937523023577136"/>
          <c:h val="0.696029464159154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ДВЗ</c:v>
                </c:pt>
                <c:pt idx="1">
                  <c:v>ТТ</c:v>
                </c:pt>
                <c:pt idx="2">
                  <c:v>Автм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3"/>
                <c:pt idx="0">
                  <c:v>14</c:v>
                </c:pt>
                <c:pt idx="1">
                  <c:v>78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ДВЗ</c:v>
                </c:pt>
                <c:pt idx="1">
                  <c:v>ТТ</c:v>
                </c:pt>
                <c:pt idx="2">
                  <c:v>Автм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3"/>
                <c:pt idx="0">
                  <c:v>14</c:v>
                </c:pt>
                <c:pt idx="1">
                  <c:v>83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ДВЗ</c:v>
                </c:pt>
                <c:pt idx="1">
                  <c:v>ТТ</c:v>
                </c:pt>
                <c:pt idx="2">
                  <c:v>Автм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3"/>
                <c:pt idx="0">
                  <c:v>28</c:v>
                </c:pt>
                <c:pt idx="1">
                  <c:v>161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82160"/>
        <c:axId val="858084336"/>
        <c:axId val="859229680"/>
      </c:bar3DChart>
      <c:catAx>
        <c:axId val="85808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4336"/>
        <c:crosses val="autoZero"/>
        <c:auto val="1"/>
        <c:lblAlgn val="ctr"/>
        <c:lblOffset val="100"/>
        <c:noMultiLvlLbl val="0"/>
      </c:catAx>
      <c:valAx>
        <c:axId val="8580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i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2160"/>
        <c:crosses val="autoZero"/>
        <c:crossBetween val="between"/>
      </c:valAx>
      <c:serAx>
        <c:axId val="859229680"/>
        <c:scaling>
          <c:orientation val="minMax"/>
        </c:scaling>
        <c:delete val="1"/>
        <c:axPos val="b"/>
        <c:majorTickMark val="out"/>
        <c:minorTickMark val="none"/>
        <c:tickLblPos val="none"/>
        <c:crossAx val="8580843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0714276543654"/>
          <c:y val="0.87396866503977222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9.7271976240366056E-2"/>
          <c:w val="0.86272219912320292"/>
          <c:h val="0.70530341589952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ТТ</c:v>
                </c:pt>
                <c:pt idx="1">
                  <c:v>Автм</c:v>
                </c:pt>
                <c:pt idx="2">
                  <c:v>ДВЗ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3"/>
                <c:pt idx="0">
                  <c:v>30</c:v>
                </c:pt>
                <c:pt idx="1">
                  <c:v>13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ТТ</c:v>
                </c:pt>
                <c:pt idx="1">
                  <c:v>Автм</c:v>
                </c:pt>
                <c:pt idx="2">
                  <c:v>ДВЗ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3"/>
                <c:pt idx="0">
                  <c:v>63</c:v>
                </c:pt>
                <c:pt idx="1">
                  <c:v>13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ТТ</c:v>
                </c:pt>
                <c:pt idx="1">
                  <c:v>Автм</c:v>
                </c:pt>
                <c:pt idx="2">
                  <c:v>ДВЗ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3"/>
                <c:pt idx="0">
                  <c:v>93</c:v>
                </c:pt>
                <c:pt idx="1">
                  <c:v>26</c:v>
                </c:pt>
                <c:pt idx="2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79984"/>
        <c:axId val="858087056"/>
        <c:axId val="858291456"/>
      </c:bar3DChart>
      <c:catAx>
        <c:axId val="85807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7056"/>
        <c:crosses val="autoZero"/>
        <c:auto val="1"/>
        <c:lblAlgn val="ctr"/>
        <c:lblOffset val="100"/>
        <c:noMultiLvlLbl val="0"/>
      </c:catAx>
      <c:valAx>
        <c:axId val="85808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79984"/>
        <c:crosses val="autoZero"/>
        <c:crossBetween val="between"/>
      </c:valAx>
      <c:serAx>
        <c:axId val="858291456"/>
        <c:scaling>
          <c:orientation val="minMax"/>
        </c:scaling>
        <c:delete val="1"/>
        <c:axPos val="b"/>
        <c:majorTickMark val="out"/>
        <c:minorTickMark val="none"/>
        <c:tickLblPos val="none"/>
        <c:crossAx val="85808705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0849121339459013"/>
          <c:w val="0.86272219912320292"/>
          <c:h val="0.7359448623355576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ОТЗВ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23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ОТЗВ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50</c:v>
                </c:pt>
                <c:pt idx="1">
                  <c:v>45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ОТЗВ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73</c:v>
                </c:pt>
                <c:pt idx="1">
                  <c:v>61</c:v>
                </c:pt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75088"/>
        <c:axId val="858085424"/>
        <c:axId val="855545440"/>
      </c:bar3DChart>
      <c:catAx>
        <c:axId val="85807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5424"/>
        <c:crosses val="autoZero"/>
        <c:auto val="1"/>
        <c:lblAlgn val="ctr"/>
        <c:lblOffset val="100"/>
        <c:noMultiLvlLbl val="0"/>
      </c:catAx>
      <c:valAx>
        <c:axId val="85808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75088"/>
        <c:crosses val="autoZero"/>
        <c:crossBetween val="between"/>
      </c:valAx>
      <c:serAx>
        <c:axId val="855545440"/>
        <c:scaling>
          <c:orientation val="minMax"/>
        </c:scaling>
        <c:delete val="1"/>
        <c:axPos val="b"/>
        <c:majorTickMark val="out"/>
        <c:minorTickMark val="none"/>
        <c:tickLblPos val="none"/>
        <c:crossAx val="85808542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9.7271976240366056E-2"/>
          <c:w val="0.86272219912320292"/>
          <c:h val="0.736065501765953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39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ОТЗВ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78</c:v>
                </c:pt>
                <c:pt idx="1">
                  <c:v>65</c:v>
                </c:pt>
                <c:pt idx="2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1497253152878047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746-4C10-A45F-BA6A4CBE3F25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8813904314754149E-2"/>
                  <c:y val="-9.41945314363495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46-4C10-A45F-BA6A4CBE3F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ОТЗВ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36</c:v>
                </c:pt>
                <c:pt idx="1">
                  <c:v>33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ОТЗВ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114</c:v>
                </c:pt>
                <c:pt idx="1">
                  <c:v>98</c:v>
                </c:pt>
                <c:pt idx="2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82704"/>
        <c:axId val="858085968"/>
        <c:axId val="909966512"/>
      </c:bar3DChart>
      <c:catAx>
        <c:axId val="85808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5968"/>
        <c:crosses val="autoZero"/>
        <c:auto val="1"/>
        <c:lblAlgn val="ctr"/>
        <c:lblOffset val="100"/>
        <c:noMultiLvlLbl val="0"/>
      </c:catAx>
      <c:valAx>
        <c:axId val="85808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2704"/>
        <c:crosses val="autoZero"/>
        <c:crossBetween val="between"/>
      </c:valAx>
      <c:serAx>
        <c:axId val="909966512"/>
        <c:scaling>
          <c:orientation val="minMax"/>
        </c:scaling>
        <c:delete val="1"/>
        <c:axPos val="b"/>
        <c:majorTickMark val="out"/>
        <c:minorTickMark val="none"/>
        <c:tickLblPos val="none"/>
        <c:crossAx val="85808596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2.5493841271548832E-2"/>
          <c:w val="0.86272219912320292"/>
          <c:h val="0.8542160348196605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21</c:v>
                </c:pt>
                <c:pt idx="1">
                  <c:v>14</c:v>
                </c:pt>
                <c:pt idx="2">
                  <c:v>37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39</c:v>
                </c:pt>
                <c:pt idx="1">
                  <c:v>33</c:v>
                </c:pt>
                <c:pt idx="2">
                  <c:v>73</c:v>
                </c:pt>
                <c:pt idx="3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60</c:v>
                </c:pt>
                <c:pt idx="1">
                  <c:v>47</c:v>
                </c:pt>
                <c:pt idx="2">
                  <c:v>110</c:v>
                </c:pt>
                <c:pt idx="3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77808"/>
        <c:axId val="858081072"/>
        <c:axId val="901181584"/>
      </c:bar3DChart>
      <c:catAx>
        <c:axId val="85807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1072"/>
        <c:crosses val="autoZero"/>
        <c:auto val="1"/>
        <c:lblAlgn val="ctr"/>
        <c:lblOffset val="100"/>
        <c:noMultiLvlLbl val="0"/>
      </c:catAx>
      <c:valAx>
        <c:axId val="85808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77808"/>
        <c:crosses val="autoZero"/>
        <c:crossBetween val="between"/>
      </c:valAx>
      <c:serAx>
        <c:axId val="901181584"/>
        <c:scaling>
          <c:orientation val="minMax"/>
        </c:scaling>
        <c:delete val="1"/>
        <c:axPos val="b"/>
        <c:majorTickMark val="out"/>
        <c:minorTickMark val="none"/>
        <c:tickLblPos val="none"/>
        <c:crossAx val="85808107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9.7271976240366056E-2"/>
          <c:w val="0.86272219912320292"/>
          <c:h val="0.752471947561382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39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59</c:v>
                </c:pt>
                <c:pt idx="1">
                  <c:v>20</c:v>
                </c:pt>
                <c:pt idx="2">
                  <c:v>34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1497253152878047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746-4C10-A45F-BA6A4CBE3F25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8813904314754149E-2"/>
                  <c:y val="-9.41945314363495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46-4C10-A45F-BA6A4CBE3F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33</c:v>
                </c:pt>
                <c:pt idx="1">
                  <c:v>30</c:v>
                </c:pt>
                <c:pt idx="2">
                  <c:v>102</c:v>
                </c:pt>
                <c:pt idx="3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92</c:v>
                </c:pt>
                <c:pt idx="1">
                  <c:v>50</c:v>
                </c:pt>
                <c:pt idx="2">
                  <c:v>136</c:v>
                </c:pt>
                <c:pt idx="3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84880"/>
        <c:axId val="858088688"/>
        <c:axId val="898874368"/>
      </c:bar3DChart>
      <c:catAx>
        <c:axId val="85808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8688"/>
        <c:crosses val="autoZero"/>
        <c:auto val="1"/>
        <c:lblAlgn val="ctr"/>
        <c:lblOffset val="100"/>
        <c:noMultiLvlLbl val="0"/>
      </c:catAx>
      <c:valAx>
        <c:axId val="85808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4880"/>
        <c:crosses val="autoZero"/>
        <c:crossBetween val="between"/>
      </c:valAx>
      <c:serAx>
        <c:axId val="898874368"/>
        <c:scaling>
          <c:orientation val="minMax"/>
        </c:scaling>
        <c:delete val="1"/>
        <c:axPos val="b"/>
        <c:majorTickMark val="out"/>
        <c:minorTickMark val="none"/>
        <c:tickLblPos val="none"/>
        <c:crossAx val="85808868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2.5493841271548832E-2"/>
          <c:w val="0.86272219912320292"/>
          <c:h val="0.87704029617624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Буд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4</c:v>
                </c:pt>
                <c:pt idx="1">
                  <c:v>32</c:v>
                </c:pt>
                <c:pt idx="2">
                  <c:v>25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Буд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8</c:v>
                </c:pt>
                <c:pt idx="1">
                  <c:v>51</c:v>
                </c:pt>
                <c:pt idx="2">
                  <c:v>12</c:v>
                </c:pt>
                <c:pt idx="3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Буд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12</c:v>
                </c:pt>
                <c:pt idx="1">
                  <c:v>83</c:v>
                </c:pt>
                <c:pt idx="2">
                  <c:v>37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8078896"/>
        <c:axId val="858079440"/>
        <c:axId val="898868752"/>
      </c:bar3DChart>
      <c:catAx>
        <c:axId val="85807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79440"/>
        <c:crosses val="autoZero"/>
        <c:auto val="1"/>
        <c:lblAlgn val="ctr"/>
        <c:lblOffset val="100"/>
        <c:noMultiLvlLbl val="0"/>
      </c:catAx>
      <c:valAx>
        <c:axId val="85807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78896"/>
        <c:crosses val="autoZero"/>
        <c:crossBetween val="between"/>
      </c:valAx>
      <c:serAx>
        <c:axId val="898868752"/>
        <c:scaling>
          <c:orientation val="minMax"/>
        </c:scaling>
        <c:delete val="1"/>
        <c:axPos val="b"/>
        <c:majorTickMark val="out"/>
        <c:minorTickMark val="none"/>
        <c:tickLblPos val="none"/>
        <c:crossAx val="8580794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9.7271976240366056E-2"/>
          <c:w val="0.86272219912320292"/>
          <c:h val="0.752471947561382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39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41-4D5C-9B79-A5F87B2F9F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30</c:v>
                </c:pt>
                <c:pt idx="1">
                  <c:v>35</c:v>
                </c:pt>
                <c:pt idx="2">
                  <c:v>43</c:v>
                </c:pt>
                <c:pt idx="3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41-4D5C-9B79-A5F87B2F9F1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1497253152878047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746-4C10-A45F-BA6A4CBE3F25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8813904314754149E-2"/>
                  <c:y val="-9.41945314363495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46-4C10-A45F-BA6A4CBE3F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11</c:v>
                </c:pt>
                <c:pt idx="1">
                  <c:v>28</c:v>
                </c:pt>
                <c:pt idx="2">
                  <c:v>12</c:v>
                </c:pt>
                <c:pt idx="3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41</c:v>
                </c:pt>
                <c:pt idx="1">
                  <c:v>63</c:v>
                </c:pt>
                <c:pt idx="2">
                  <c:v>55</c:v>
                </c:pt>
                <c:pt idx="3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807968"/>
        <c:axId val="995798720"/>
        <c:axId val="898872496"/>
      </c:bar3DChart>
      <c:catAx>
        <c:axId val="99580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798720"/>
        <c:crosses val="autoZero"/>
        <c:auto val="1"/>
        <c:lblAlgn val="ctr"/>
        <c:lblOffset val="100"/>
        <c:noMultiLvlLbl val="0"/>
      </c:catAx>
      <c:valAx>
        <c:axId val="99579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7968"/>
        <c:crosses val="autoZero"/>
        <c:crossBetween val="between"/>
      </c:valAx>
      <c:serAx>
        <c:axId val="898872496"/>
        <c:scaling>
          <c:orientation val="minMax"/>
        </c:scaling>
        <c:delete val="1"/>
        <c:axPos val="b"/>
        <c:majorTickMark val="out"/>
        <c:minorTickMark val="none"/>
        <c:tickLblPos val="none"/>
        <c:crossAx val="99579872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3213567355565142"/>
          <c:w val="0.86272219912320292"/>
          <c:h val="0.682744552930811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7246078955191306E-2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71-4FCC-877F-4B0E6A52B5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3"/>
                <c:pt idx="0">
                  <c:v>61</c:v>
                </c:pt>
                <c:pt idx="1">
                  <c:v>23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3"/>
                <c:pt idx="0">
                  <c:v>128</c:v>
                </c:pt>
                <c:pt idx="1">
                  <c:v>49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3"/>
                <c:pt idx="0">
                  <c:v>189</c:v>
                </c:pt>
                <c:pt idx="1">
                  <c:v>72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802528"/>
        <c:axId val="995793824"/>
        <c:axId val="898873120"/>
      </c:bar3DChart>
      <c:catAx>
        <c:axId val="99580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793824"/>
        <c:crosses val="autoZero"/>
        <c:auto val="1"/>
        <c:lblAlgn val="ctr"/>
        <c:lblOffset val="100"/>
        <c:noMultiLvlLbl val="0"/>
      </c:catAx>
      <c:valAx>
        <c:axId val="99579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2528"/>
        <c:crosses val="autoZero"/>
        <c:crossBetween val="between"/>
      </c:valAx>
      <c:serAx>
        <c:axId val="898873120"/>
        <c:scaling>
          <c:orientation val="minMax"/>
        </c:scaling>
        <c:delete val="1"/>
        <c:axPos val="b"/>
        <c:majorTickMark val="out"/>
        <c:minorTickMark val="none"/>
        <c:tickLblPos val="none"/>
        <c:crossAx val="99579382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2280101061567872"/>
          <c:w val="0.86272219912320292"/>
          <c:h val="0.701720402713874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3.1356507191256915E-3"/>
                  <c:y val="-9.4194531436350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71-4FCC-877F-4B0E6A52B5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3"/>
                <c:pt idx="0">
                  <c:v>67</c:v>
                </c:pt>
                <c:pt idx="1">
                  <c:v>33</c:v>
                </c:pt>
                <c:pt idx="2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3"/>
                <c:pt idx="0">
                  <c:v>88</c:v>
                </c:pt>
                <c:pt idx="1">
                  <c:v>49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3"/>
                <c:pt idx="0">
                  <c:v>155</c:v>
                </c:pt>
                <c:pt idx="1">
                  <c:v>82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796544"/>
        <c:axId val="995803616"/>
        <c:axId val="898867504"/>
      </c:bar3DChart>
      <c:catAx>
        <c:axId val="99579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3616"/>
        <c:crosses val="autoZero"/>
        <c:auto val="1"/>
        <c:lblAlgn val="ctr"/>
        <c:lblOffset val="100"/>
        <c:noMultiLvlLbl val="0"/>
      </c:catAx>
      <c:valAx>
        <c:axId val="99580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796544"/>
        <c:crosses val="autoZero"/>
        <c:crossBetween val="between"/>
      </c:valAx>
      <c:serAx>
        <c:axId val="898867504"/>
        <c:scaling>
          <c:orientation val="minMax"/>
        </c:scaling>
        <c:delete val="1"/>
        <c:axPos val="b"/>
        <c:majorTickMark val="out"/>
        <c:minorTickMark val="none"/>
        <c:tickLblPos val="none"/>
        <c:crossAx val="99580361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chemeClr val="bg1">
              <a:lumMod val="95000"/>
            </a:schemeClr>
          </a:solidFill>
        </a:ln>
        <a:effectLst/>
        <a:sp3d>
          <a:contourClr>
            <a:schemeClr val="bg1">
              <a:lumMod val="95000"/>
            </a:schemeClr>
          </a:contourClr>
        </a:sp3d>
      </c:spPr>
    </c:sideWall>
    <c:backWall>
      <c:thickness val="0"/>
      <c:spPr>
        <a:noFill/>
        <a:ln>
          <a:solidFill>
            <a:schemeClr val="bg1">
              <a:lumMod val="95000"/>
            </a:schemeClr>
          </a:solidFill>
        </a:ln>
        <a:effectLst/>
        <a:scene3d>
          <a:camera prst="orthographicFront"/>
          <a:lightRig rig="threePt" dir="t"/>
        </a:scene3d>
        <a:sp3d>
          <a:contourClr>
            <a:schemeClr val="bg1">
              <a:lumMod val="9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7.1103219492723527E-3"/>
          <c:y val="8.2351603382834163E-2"/>
          <c:w val="0.96080682393314365"/>
          <c:h val="0.878792236106902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Найвищий конкурс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61-47A1-A918-A9BD2DEBA2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D61-47A1-A918-A9BD2DEBA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010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61-47A1-A918-A9BD2DEBA2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D61-47A1-A918-A9BD2DEBA2B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61-47A1-A918-A9BD2DEBA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D61-47A1-A918-A9BD2DEBA2B8}"/>
              </c:ext>
            </c:extLst>
          </c:dPt>
          <c:dLbls>
            <c:dLbl>
              <c:idx val="0"/>
              <c:layout>
                <c:manualLayout>
                  <c:x val="-1.3472807634950571E-2"/>
                  <c:y val="7.8414616499804801E-2"/>
                </c:manualLayout>
              </c:layout>
              <c:tx>
                <c:rich>
                  <a:bodyPr/>
                  <a:lstStyle/>
                  <a:p>
                    <a:fld id="{F949E97C-A621-4E93-971B-0EC542B74BB0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D61-47A1-A918-A9BD2DEBA2B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3579596419322948E-3"/>
                  <c:y val="6.7893263002895013E-2"/>
                </c:manualLayout>
              </c:layout>
              <c:tx>
                <c:rich>
                  <a:bodyPr/>
                  <a:lstStyle/>
                  <a:p>
                    <a:fld id="{EA7C0D3A-5010-418C-99D6-D644E6FDC9B9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D61-47A1-A918-A9BD2DEBA2B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2.4463092897728492E-3"/>
                  <c:y val="6.69302541318070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6C3850B9-DAA6-416F-8D78-2446CB736548}" type="VALUE">
                      <a:rPr lang="en-US" b="0">
                        <a:solidFill>
                          <a:schemeClr val="tx1"/>
                        </a:solidFill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D61-47A1-A918-A9BD2DEBA2B8}"/>
                </c:ext>
                <c:ext xmlns:c15="http://schemas.microsoft.com/office/drawing/2012/chart" uri="{CE6537A1-D6FC-4f65-9D91-7224C49458BB}">
                  <c15:layout>
                    <c:manualLayout>
                      <c:w val="5.8768567712235951E-2"/>
                      <c:h val="4.1309273431117642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Економіко-гуманітарний напрям</c:v>
                </c:pt>
                <c:pt idx="1">
                  <c:v>Комп`ютерний напрям</c:v>
                </c:pt>
                <c:pt idx="2">
                  <c:v>Інженерно-технічний напрям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11.9</c:v>
                </c:pt>
                <c:pt idx="2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61-47A1-A918-A9BD2DEBA2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Найнищий конкурс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A83-431E-94E7-8CBB60B0A4F4}"/>
              </c:ext>
            </c:extLst>
          </c:dPt>
          <c:dPt>
            <c:idx val="2"/>
            <c:invertIfNegative val="0"/>
            <c:bubble3D val="0"/>
            <c:spPr>
              <a:solidFill>
                <a:srgbClr val="FE888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A83-431E-94E7-8CBB60B0A4F4}"/>
              </c:ext>
            </c:extLst>
          </c:dPt>
          <c:dLbls>
            <c:dLbl>
              <c:idx val="0"/>
              <c:layout>
                <c:manualLayout>
                  <c:x val="-2.8643576063276206E-3"/>
                  <c:y val="5.2698292603710714E-2"/>
                </c:manualLayout>
              </c:layout>
              <c:tx>
                <c:rich>
                  <a:bodyPr/>
                  <a:lstStyle/>
                  <a:p>
                    <a:fld id="{3EAE2CD1-5519-44CE-9E9E-60761491B3C5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A83-431E-94E7-8CBB60B0A4F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5717639745742044E-4"/>
                  <c:y val="7.2482774048884549E-2"/>
                </c:manualLayout>
              </c:layout>
              <c:tx>
                <c:rich>
                  <a:bodyPr/>
                  <a:lstStyle/>
                  <a:p>
                    <a:fld id="{69625FAE-5E42-4E67-B846-5C51D88EF88B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A83-431E-94E7-8CBB60B0A4F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8.4556263251643633E-3"/>
                  <c:y val="1.2029951107846978E-2"/>
                </c:manualLayout>
              </c:layout>
              <c:tx>
                <c:rich>
                  <a:bodyPr/>
                  <a:lstStyle/>
                  <a:p>
                    <a:fld id="{687427E7-F2CC-413E-B86E-F74F51147B8B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A83-431E-94E7-8CBB60B0A4F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Економіко-гуманітарний напрям</c:v>
                </c:pt>
                <c:pt idx="1">
                  <c:v>Комп`ютерний напрям</c:v>
                </c:pt>
                <c:pt idx="2">
                  <c:v>Інженерно-технічний напрям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3.2</c:v>
                </c:pt>
                <c:pt idx="1">
                  <c:v>6.5</c:v>
                </c:pt>
                <c:pt idx="2">
                  <c:v>1.53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A83-431E-94E7-8CBB60B0A4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04911216"/>
        <c:axId val="859191744"/>
        <c:axId val="0"/>
      </c:bar3DChart>
      <c:catAx>
        <c:axId val="804911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859191744"/>
        <c:crosses val="autoZero"/>
        <c:auto val="1"/>
        <c:lblAlgn val="ctr"/>
        <c:lblOffset val="100"/>
        <c:noMultiLvlLbl val="0"/>
      </c:catAx>
      <c:valAx>
        <c:axId val="859191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80491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3213567355565142"/>
          <c:w val="0.86272219912320292"/>
          <c:h val="0.682744552930811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7246078955191306E-2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71-4FCC-877F-4B0E6A52B5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РТ</c:v>
                </c:pt>
                <c:pt idx="1">
                  <c:v>ЗІ</c:v>
                </c:pt>
                <c:pt idx="2">
                  <c:v>ІТЕЗ</c:v>
                </c:pt>
                <c:pt idx="3">
                  <c:v>МНЕ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4"/>
                <c:pt idx="0">
                  <c:v>18</c:v>
                </c:pt>
                <c:pt idx="1">
                  <c:v>28</c:v>
                </c:pt>
                <c:pt idx="2">
                  <c:v>19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РТ</c:v>
                </c:pt>
                <c:pt idx="1">
                  <c:v>ЗІ</c:v>
                </c:pt>
                <c:pt idx="2">
                  <c:v>ІТЕЗ</c:v>
                </c:pt>
                <c:pt idx="3">
                  <c:v>МНЕ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4"/>
                <c:pt idx="0">
                  <c:v>27</c:v>
                </c:pt>
                <c:pt idx="1">
                  <c:v>27</c:v>
                </c:pt>
                <c:pt idx="2">
                  <c:v>44</c:v>
                </c:pt>
                <c:pt idx="3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РТ</c:v>
                </c:pt>
                <c:pt idx="1">
                  <c:v>ЗІ</c:v>
                </c:pt>
                <c:pt idx="2">
                  <c:v>ІТЕЗ</c:v>
                </c:pt>
                <c:pt idx="3">
                  <c:v>МНЕ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4"/>
                <c:pt idx="0">
                  <c:v>45</c:v>
                </c:pt>
                <c:pt idx="1">
                  <c:v>55</c:v>
                </c:pt>
                <c:pt idx="2">
                  <c:v>63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804704"/>
        <c:axId val="995805248"/>
        <c:axId val="898874992"/>
      </c:bar3DChart>
      <c:catAx>
        <c:axId val="99580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5248"/>
        <c:crosses val="autoZero"/>
        <c:auto val="1"/>
        <c:lblAlgn val="ctr"/>
        <c:lblOffset val="100"/>
        <c:noMultiLvlLbl val="0"/>
      </c:catAx>
      <c:valAx>
        <c:axId val="99580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4704"/>
        <c:crosses val="autoZero"/>
        <c:crossBetween val="between"/>
      </c:valAx>
      <c:serAx>
        <c:axId val="898874992"/>
        <c:scaling>
          <c:orientation val="minMax"/>
        </c:scaling>
        <c:delete val="1"/>
        <c:axPos val="b"/>
        <c:majorTickMark val="out"/>
        <c:minorTickMark val="none"/>
        <c:tickLblPos val="none"/>
        <c:crossAx val="99580524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2280101061567872"/>
          <c:w val="0.86272219912320292"/>
          <c:h val="0.713883802182899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3.1356507191256915E-3"/>
                  <c:y val="-9.4194531436350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71-4FCC-877F-4B0E6A52B5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ЗІ</c:v>
                </c:pt>
                <c:pt idx="1">
                  <c:v>МНЕ</c:v>
                </c:pt>
                <c:pt idx="2">
                  <c:v>ІТЕЗ</c:v>
                </c:pt>
                <c:pt idx="3">
                  <c:v>РТ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4"/>
                <c:pt idx="0">
                  <c:v>27</c:v>
                </c:pt>
                <c:pt idx="1">
                  <c:v>23</c:v>
                </c:pt>
                <c:pt idx="2">
                  <c:v>15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ЗІ</c:v>
                </c:pt>
                <c:pt idx="1">
                  <c:v>МНЕ</c:v>
                </c:pt>
                <c:pt idx="2">
                  <c:v>ІТЕЗ</c:v>
                </c:pt>
                <c:pt idx="3">
                  <c:v>РТ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4"/>
                <c:pt idx="0">
                  <c:v>23</c:v>
                </c:pt>
                <c:pt idx="1">
                  <c:v>15</c:v>
                </c:pt>
                <c:pt idx="2">
                  <c:v>39</c:v>
                </c:pt>
                <c:pt idx="3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4"/>
                <c:pt idx="0">
                  <c:v>ЗІ</c:v>
                </c:pt>
                <c:pt idx="1">
                  <c:v>МНЕ</c:v>
                </c:pt>
                <c:pt idx="2">
                  <c:v>ІТЕЗ</c:v>
                </c:pt>
                <c:pt idx="3">
                  <c:v>РТ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4"/>
                <c:pt idx="0">
                  <c:v>50</c:v>
                </c:pt>
                <c:pt idx="1">
                  <c:v>38</c:v>
                </c:pt>
                <c:pt idx="2">
                  <c:v>54</c:v>
                </c:pt>
                <c:pt idx="3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794368"/>
        <c:axId val="995799264"/>
        <c:axId val="898868128"/>
      </c:bar3DChart>
      <c:catAx>
        <c:axId val="99579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799264"/>
        <c:crosses val="autoZero"/>
        <c:auto val="1"/>
        <c:lblAlgn val="ctr"/>
        <c:lblOffset val="100"/>
        <c:noMultiLvlLbl val="0"/>
      </c:catAx>
      <c:valAx>
        <c:axId val="99579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794368"/>
        <c:crosses val="autoZero"/>
        <c:crossBetween val="between"/>
      </c:valAx>
      <c:serAx>
        <c:axId val="898868128"/>
        <c:scaling>
          <c:orientation val="minMax"/>
        </c:scaling>
        <c:delete val="1"/>
        <c:axPos val="b"/>
        <c:majorTickMark val="out"/>
        <c:minorTickMark val="none"/>
        <c:tickLblPos val="none"/>
        <c:crossAx val="99579926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9.4419745187954846E-2"/>
          <c:w val="0.86272219912320292"/>
          <c:h val="0.707802102448387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974777516939921E-2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E1-4DE7-8BE6-0E53DC7763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Мндж</c:v>
                </c:pt>
                <c:pt idx="1">
                  <c:v>ФБСтаС</c:v>
                </c:pt>
                <c:pt idx="2">
                  <c:v>МЛ</c:v>
                </c:pt>
                <c:pt idx="3">
                  <c:v>ОіО</c:v>
                </c:pt>
                <c:pt idx="4">
                  <c:v>ФКОНВС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5"/>
                <c:pt idx="0">
                  <c:v>21</c:v>
                </c:pt>
                <c:pt idx="1">
                  <c:v>6</c:v>
                </c:pt>
                <c:pt idx="2">
                  <c:v>13</c:v>
                </c:pt>
                <c:pt idx="3">
                  <c:v>5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4.7034760786884228E-3"/>
                  <c:y val="-2.072279691599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469728974593692E-2"/>
                  <c:y val="-1.709835561055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Мндж</c:v>
                </c:pt>
                <c:pt idx="1">
                  <c:v>ФБСтаС</c:v>
                </c:pt>
                <c:pt idx="2">
                  <c:v>МЛ</c:v>
                </c:pt>
                <c:pt idx="3">
                  <c:v>ОіО</c:v>
                </c:pt>
                <c:pt idx="4">
                  <c:v>ФКОНВС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5"/>
                <c:pt idx="0">
                  <c:v>50</c:v>
                </c:pt>
                <c:pt idx="1">
                  <c:v>12</c:v>
                </c:pt>
                <c:pt idx="2">
                  <c:v>40</c:v>
                </c:pt>
                <c:pt idx="3">
                  <c:v>11</c:v>
                </c:pt>
                <c:pt idx="4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Мндж</c:v>
                </c:pt>
                <c:pt idx="1">
                  <c:v>ФБСтаС</c:v>
                </c:pt>
                <c:pt idx="2">
                  <c:v>МЛ</c:v>
                </c:pt>
                <c:pt idx="3">
                  <c:v>ОіО</c:v>
                </c:pt>
                <c:pt idx="4">
                  <c:v>ФКОНВС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5"/>
                <c:pt idx="0">
                  <c:v>71</c:v>
                </c:pt>
                <c:pt idx="1">
                  <c:v>18</c:v>
                </c:pt>
                <c:pt idx="2">
                  <c:v>53</c:v>
                </c:pt>
                <c:pt idx="3">
                  <c:v>16</c:v>
                </c:pt>
                <c:pt idx="4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805792"/>
        <c:axId val="995799808"/>
        <c:axId val="898869376"/>
      </c:bar3DChart>
      <c:catAx>
        <c:axId val="99580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799808"/>
        <c:crosses val="autoZero"/>
        <c:auto val="1"/>
        <c:lblAlgn val="ctr"/>
        <c:lblOffset val="100"/>
        <c:noMultiLvlLbl val="0"/>
      </c:catAx>
      <c:valAx>
        <c:axId val="99579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5792"/>
        <c:crosses val="autoZero"/>
        <c:crossBetween val="between"/>
      </c:valAx>
      <c:serAx>
        <c:axId val="898869376"/>
        <c:scaling>
          <c:orientation val="minMax"/>
        </c:scaling>
        <c:delete val="1"/>
        <c:axPos val="b"/>
        <c:majorTickMark val="out"/>
        <c:minorTickMark val="none"/>
        <c:tickLblPos val="none"/>
        <c:crossAx val="99579980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5.9956780025718748E-2"/>
          <c:w val="0.86272219912320292"/>
          <c:h val="0.776728032772859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6782535956284E-2"/>
                  <c:y val="-1.695501565854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1356507191256915E-3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67825359562846E-3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E1-4DE7-8BE6-0E53DC7763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Мндж</c:v>
                </c:pt>
                <c:pt idx="1">
                  <c:v>МЛ</c:v>
                </c:pt>
                <c:pt idx="2">
                  <c:v>ФБСтаС</c:v>
                </c:pt>
                <c:pt idx="3">
                  <c:v>ОіО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8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5678253595627883E-3"/>
                  <c:y val="-7.5355625149080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E8E-4601-A3B8-A70AE2F3FAE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378840647967061E-3"/>
                  <c:y val="2.027233244837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C4-4826-ACAC-CF9F9EBD09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2713014382513909E-3"/>
                  <c:y val="-9.4194531436350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E8E-4601-A3B8-A70AE2F3FAE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352190495076854E-2"/>
                  <c:y val="-1.261386027350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4492157910382494E-2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Мндж</c:v>
                </c:pt>
                <c:pt idx="1">
                  <c:v>МЛ</c:v>
                </c:pt>
                <c:pt idx="2">
                  <c:v>ФБСтаС</c:v>
                </c:pt>
                <c:pt idx="3">
                  <c:v>ОіО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4"/>
                <c:pt idx="0">
                  <c:v>49</c:v>
                </c:pt>
                <c:pt idx="1">
                  <c:v>6</c:v>
                </c:pt>
                <c:pt idx="2">
                  <c:v>21</c:v>
                </c:pt>
                <c:pt idx="3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9.837884064796798E-3"/>
                  <c:y val="-4.0544664896748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C4-4826-ACAC-CF9F9EBD09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Мндж</c:v>
                </c:pt>
                <c:pt idx="1">
                  <c:v>МЛ</c:v>
                </c:pt>
                <c:pt idx="2">
                  <c:v>ФБСтаС</c:v>
                </c:pt>
                <c:pt idx="3">
                  <c:v>ОіО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4"/>
                <c:pt idx="0">
                  <c:v>56</c:v>
                </c:pt>
                <c:pt idx="1">
                  <c:v>10</c:v>
                </c:pt>
                <c:pt idx="2">
                  <c:v>29</c:v>
                </c:pt>
                <c:pt idx="3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5809056"/>
        <c:axId val="995800896"/>
        <c:axId val="898870624"/>
      </c:bar3DChart>
      <c:catAx>
        <c:axId val="9958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0896"/>
        <c:crosses val="autoZero"/>
        <c:auto val="1"/>
        <c:lblAlgn val="ctr"/>
        <c:lblOffset val="100"/>
        <c:noMultiLvlLbl val="0"/>
      </c:catAx>
      <c:valAx>
        <c:axId val="99580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5809056"/>
        <c:crosses val="autoZero"/>
        <c:crossBetween val="between"/>
      </c:valAx>
      <c:serAx>
        <c:axId val="898870624"/>
        <c:scaling>
          <c:orientation val="minMax"/>
        </c:scaling>
        <c:delete val="1"/>
        <c:axPos val="b"/>
        <c:majorTickMark val="out"/>
        <c:minorTickMark val="none"/>
        <c:tickLblPos val="none"/>
        <c:crossAx val="99580089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1266484439149162"/>
          <c:w val="0.86272219912320292"/>
          <c:h val="0.689557003244850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50711250298159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974777516939921E-2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67825359562846E-3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E1-4DE7-8BE6-0E53DC7763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ТПП</c:v>
                </c:pt>
                <c:pt idx="1">
                  <c:v>МЕВ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4.7034760786884228E-3"/>
                  <c:y val="-2.072279691599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69728974593692E-2"/>
                  <c:y val="-1.709835561055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ТПП</c:v>
                </c:pt>
                <c:pt idx="1">
                  <c:v>МЕВ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2"/>
                <c:pt idx="0">
                  <c:v>15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ТПП</c:v>
                </c:pt>
                <c:pt idx="1">
                  <c:v>МЕВ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2"/>
                <c:pt idx="0">
                  <c:v>25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7640944"/>
        <c:axId val="997638224"/>
        <c:axId val="898870000"/>
      </c:bar3DChart>
      <c:catAx>
        <c:axId val="99764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8224"/>
        <c:crosses val="autoZero"/>
        <c:auto val="1"/>
        <c:lblAlgn val="ctr"/>
        <c:lblOffset val="100"/>
        <c:noMultiLvlLbl val="0"/>
      </c:catAx>
      <c:valAx>
        <c:axId val="99763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40944"/>
        <c:crosses val="autoZero"/>
        <c:crossBetween val="between"/>
      </c:valAx>
      <c:serAx>
        <c:axId val="898870000"/>
        <c:scaling>
          <c:orientation val="minMax"/>
        </c:scaling>
        <c:delete val="1"/>
        <c:axPos val="b"/>
        <c:majorTickMark val="out"/>
        <c:minorTickMark val="none"/>
        <c:tickLblPos val="none"/>
        <c:crossAx val="99763822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3496441008470322"/>
          <c:w val="0.79526245571292231"/>
          <c:h val="0.6550940380826140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0000562164803701E-2"/>
                  <c:y val="-1.6955012661428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054120092566853E-2"/>
                  <c:y val="-6.96218938636447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E1-4DE7-8BE6-0E53DC77631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6782535956284E-2"/>
                  <c:y val="-1.695501565854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356507191256915E-3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67825359562846E-3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E1-4DE7-8BE6-0E53DC7763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ТПП</c:v>
                </c:pt>
                <c:pt idx="1">
                  <c:v>МЕВ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2648708083310168E-2"/>
                  <c:y val="2.0272332448373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198445061006E-2"/>
                  <c:y val="-1.4538614483448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E8E-4601-A3B8-A70AE2F3FAE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8378840647967061E-3"/>
                  <c:y val="2.027233244837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C4-4826-ACAC-CF9F9EBD09E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2713014382513909E-3"/>
                  <c:y val="-9.4194531436350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E8E-4601-A3B8-A70AE2F3FAE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352190495076854E-2"/>
                  <c:y val="-1.261386027350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E1-4DE7-8BE6-0E53DC77631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4492157910382494E-2"/>
                  <c:y val="-1.507112502981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ТПП</c:v>
                </c:pt>
                <c:pt idx="1">
                  <c:v>МЕВ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2"/>
                <c:pt idx="0">
                  <c:v>21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1243296074053482E-2"/>
                  <c:y val="-2.0272332448374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837884064796798E-3"/>
                  <c:y val="-4.0544664896748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C4-4826-ACAC-CF9F9EBD09E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ТПП</c:v>
                </c:pt>
                <c:pt idx="1">
                  <c:v>МЕВ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2"/>
                <c:pt idx="0">
                  <c:v>29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7634960"/>
        <c:axId val="997635504"/>
        <c:axId val="898871248"/>
      </c:bar3DChart>
      <c:catAx>
        <c:axId val="99763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5504"/>
        <c:crosses val="autoZero"/>
        <c:auto val="1"/>
        <c:lblAlgn val="ctr"/>
        <c:lblOffset val="100"/>
        <c:noMultiLvlLbl val="0"/>
      </c:catAx>
      <c:valAx>
        <c:axId val="99763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4960"/>
        <c:crosses val="autoZero"/>
        <c:crossBetween val="between"/>
      </c:valAx>
      <c:serAx>
        <c:axId val="898871248"/>
        <c:scaling>
          <c:orientation val="minMax"/>
        </c:scaling>
        <c:delete val="1"/>
        <c:axPos val="b"/>
        <c:majorTickMark val="out"/>
        <c:minorTickMark val="none"/>
        <c:tickLblPos val="none"/>
        <c:crossAx val="99763550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0658314465697939"/>
          <c:w val="0.86272219912320292"/>
          <c:h val="0.736183367876110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9578496336244488E-2"/>
                  <c:y val="2.0272332448374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5861762161571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29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8179922196949541E-2"/>
                  <c:y val="2.02723324483745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7815682882095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41</c:v>
                </c:pt>
                <c:pt idx="1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3984640240174633E-2"/>
                  <c:y val="4.0544664896748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83104264192097E-2"/>
                  <c:y val="-6.0816997345122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70</c:v>
                </c:pt>
                <c:pt idx="1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7632240"/>
        <c:axId val="997632784"/>
        <c:axId val="898873744"/>
      </c:bar3DChart>
      <c:catAx>
        <c:axId val="99763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2784"/>
        <c:crosses val="autoZero"/>
        <c:auto val="1"/>
        <c:lblAlgn val="ctr"/>
        <c:lblOffset val="100"/>
        <c:noMultiLvlLbl val="0"/>
      </c:catAx>
      <c:valAx>
        <c:axId val="99763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2240"/>
        <c:crosses val="autoZero"/>
        <c:crossBetween val="between"/>
      </c:valAx>
      <c:serAx>
        <c:axId val="898873744"/>
        <c:scaling>
          <c:orientation val="minMax"/>
        </c:scaling>
        <c:delete val="1"/>
        <c:axPos val="b"/>
        <c:majorTickMark val="out"/>
        <c:minorTickMark val="none"/>
        <c:tickLblPos val="none"/>
        <c:crossAx val="99763278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7.5739988021765139E-2"/>
          <c:w val="0.86272219912320292"/>
          <c:h val="0.7686190997935097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16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176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192</c:v>
                </c:pt>
                <c:pt idx="1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7636048"/>
        <c:axId val="997633328"/>
        <c:axId val="898871872"/>
      </c:bar3DChart>
      <c:catAx>
        <c:axId val="99763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3328"/>
        <c:crosses val="autoZero"/>
        <c:auto val="1"/>
        <c:lblAlgn val="ctr"/>
        <c:lblOffset val="100"/>
        <c:noMultiLvlLbl val="0"/>
      </c:catAx>
      <c:valAx>
        <c:axId val="99763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7E-2"/>
              <c:y val="0.24094848337413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6048"/>
        <c:crosses val="autoZero"/>
        <c:crossBetween val="between"/>
      </c:valAx>
      <c:serAx>
        <c:axId val="898871872"/>
        <c:scaling>
          <c:orientation val="minMax"/>
        </c:scaling>
        <c:delete val="1"/>
        <c:axPos val="b"/>
        <c:majorTickMark val="out"/>
        <c:minorTickMark val="none"/>
        <c:tickLblPos val="none"/>
        <c:crossAx val="99763332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0658314465697939"/>
          <c:w val="0.86272219912320292"/>
          <c:h val="0.736183367876110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183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5.5938560960698538E-3"/>
                  <c:y val="-2.0272332448374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188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7642576"/>
        <c:axId val="997642032"/>
        <c:axId val="911272208"/>
      </c:bar3DChart>
      <c:catAx>
        <c:axId val="9976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42032"/>
        <c:crosses val="autoZero"/>
        <c:auto val="1"/>
        <c:lblAlgn val="ctr"/>
        <c:lblOffset val="100"/>
        <c:noMultiLvlLbl val="0"/>
      </c:catAx>
      <c:valAx>
        <c:axId val="99764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42576"/>
        <c:crosses val="autoZero"/>
        <c:crossBetween val="between"/>
      </c:valAx>
      <c:serAx>
        <c:axId val="911272208"/>
        <c:scaling>
          <c:orientation val="minMax"/>
        </c:scaling>
        <c:delete val="1"/>
        <c:axPos val="b"/>
        <c:majorTickMark val="out"/>
        <c:minorTickMark val="none"/>
        <c:tickLblPos val="none"/>
        <c:crossAx val="99764203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0006678695981418"/>
          <c:w val="0.86272219912320292"/>
          <c:h val="0.74429230085546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118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119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7645296"/>
        <c:axId val="997630064"/>
        <c:axId val="911265344"/>
      </c:bar3DChart>
      <c:catAx>
        <c:axId val="99764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30064"/>
        <c:crosses val="autoZero"/>
        <c:auto val="1"/>
        <c:lblAlgn val="ctr"/>
        <c:lblOffset val="100"/>
        <c:noMultiLvlLbl val="0"/>
      </c:catAx>
      <c:valAx>
        <c:axId val="99763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7E-2"/>
              <c:y val="0.24094848337413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7645296"/>
        <c:crosses val="autoZero"/>
        <c:crossBetween val="between"/>
      </c:valAx>
      <c:serAx>
        <c:axId val="911265344"/>
        <c:scaling>
          <c:orientation val="minMax"/>
        </c:scaling>
        <c:delete val="1"/>
        <c:axPos val="b"/>
        <c:majorTickMark val="out"/>
        <c:minorTickMark val="none"/>
        <c:tickLblPos val="none"/>
        <c:crossAx val="99763006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924</c:v>
                </c:pt>
                <c:pt idx="1">
                  <c:v>667</c:v>
                </c:pt>
                <c:pt idx="2">
                  <c:v>1172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3">
                  <a:shade val="80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/>
                      <a:t>1</a:t>
                    </a:r>
                    <a:r>
                      <a:rPr lang="en-US" dirty="0"/>
                      <a:t>055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3BE-4C0E-8692-913EF079F2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1055</c:v>
                </c:pt>
                <c:pt idx="1">
                  <c:v>1015</c:v>
                </c:pt>
                <c:pt idx="2">
                  <c:v>1046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8A-4D41-8CC3-0E5C94ED1AB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1979</c:v>
                </c:pt>
                <c:pt idx="1">
                  <c:v>1682</c:v>
                </c:pt>
                <c:pt idx="2">
                  <c:v>2218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DD-48F3-9657-4A6A5E1B7C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859192288"/>
        <c:axId val="859206432"/>
      </c:barChart>
      <c:catAx>
        <c:axId val="85919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206432"/>
        <c:crosses val="autoZero"/>
        <c:auto val="1"/>
        <c:lblAlgn val="ctr"/>
        <c:lblOffset val="100"/>
        <c:noMultiLvlLbl val="0"/>
      </c:catAx>
      <c:valAx>
        <c:axId val="85920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540172685215257E-2"/>
          <c:y val="0.92515393170043658"/>
          <c:w val="0.94645983962620561"/>
          <c:h val="6.0771717645286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0658314465697939"/>
          <c:w val="0.86272219912320292"/>
          <c:h val="0.736183367876110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СРП</c:v>
                </c:pt>
                <c:pt idx="1">
                  <c:v>Жрнл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15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СРП</c:v>
                </c:pt>
                <c:pt idx="1">
                  <c:v>Жрнл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69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СРП</c:v>
                </c:pt>
                <c:pt idx="1">
                  <c:v>Жрнл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84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9505888"/>
        <c:axId val="999503712"/>
        <c:axId val="911269088"/>
      </c:bar3DChart>
      <c:catAx>
        <c:axId val="99950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3712"/>
        <c:crosses val="autoZero"/>
        <c:auto val="1"/>
        <c:lblAlgn val="ctr"/>
        <c:lblOffset val="100"/>
        <c:noMultiLvlLbl val="0"/>
      </c:catAx>
      <c:valAx>
        <c:axId val="99950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5888"/>
        <c:crosses val="autoZero"/>
        <c:crossBetween val="between"/>
      </c:valAx>
      <c:serAx>
        <c:axId val="911269088"/>
        <c:scaling>
          <c:orientation val="minMax"/>
        </c:scaling>
        <c:delete val="1"/>
        <c:axPos val="b"/>
        <c:majorTickMark val="out"/>
        <c:minorTickMark val="none"/>
        <c:tickLblPos val="none"/>
        <c:crossAx val="99950371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7.5739988021765139E-2"/>
          <c:w val="0.86272219912320292"/>
          <c:h val="0.7686190997935097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Жрнл</c:v>
                </c:pt>
                <c:pt idx="1">
                  <c:v>СРП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4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Жрнл</c:v>
                </c:pt>
                <c:pt idx="1">
                  <c:v>СРП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5</c:v>
                </c:pt>
                <c:pt idx="1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Жрнл</c:v>
                </c:pt>
                <c:pt idx="1">
                  <c:v>СРП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9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9494464"/>
        <c:axId val="999497728"/>
        <c:axId val="911278448"/>
      </c:bar3DChart>
      <c:catAx>
        <c:axId val="99949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497728"/>
        <c:crosses val="autoZero"/>
        <c:auto val="1"/>
        <c:lblAlgn val="ctr"/>
        <c:lblOffset val="100"/>
        <c:noMultiLvlLbl val="0"/>
      </c:catAx>
      <c:valAx>
        <c:axId val="99949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7E-2"/>
              <c:y val="0.24094848337413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494464"/>
        <c:crosses val="autoZero"/>
        <c:crossBetween val="between"/>
      </c:valAx>
      <c:serAx>
        <c:axId val="911278448"/>
        <c:scaling>
          <c:orientation val="minMax"/>
        </c:scaling>
        <c:delete val="1"/>
        <c:axPos val="b"/>
        <c:majorTickMark val="out"/>
        <c:minorTickMark val="none"/>
        <c:tickLblPos val="none"/>
        <c:crossAx val="99949772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0658314465697939"/>
          <c:w val="0.86272219912320292"/>
          <c:h val="0.736183367876110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ФТтаЕ</c:v>
                </c:pt>
                <c:pt idx="2">
                  <c:v>СО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34</c:v>
                </c:pt>
                <c:pt idx="1">
                  <c:v>17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ФТтаЕ</c:v>
                </c:pt>
                <c:pt idx="2">
                  <c:v>СО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33</c:v>
                </c:pt>
                <c:pt idx="1">
                  <c:v>16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ФТтаЕ</c:v>
                </c:pt>
                <c:pt idx="2">
                  <c:v>СО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67</c:v>
                </c:pt>
                <c:pt idx="1">
                  <c:v>33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9508608"/>
        <c:axId val="999501536"/>
        <c:axId val="911274704"/>
      </c:bar3DChart>
      <c:catAx>
        <c:axId val="99950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1536"/>
        <c:crosses val="autoZero"/>
        <c:auto val="1"/>
        <c:lblAlgn val="ctr"/>
        <c:lblOffset val="100"/>
        <c:noMultiLvlLbl val="0"/>
      </c:catAx>
      <c:valAx>
        <c:axId val="99950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8608"/>
        <c:crosses val="autoZero"/>
        <c:crossBetween val="between"/>
      </c:valAx>
      <c:serAx>
        <c:axId val="911274704"/>
        <c:scaling>
          <c:orientation val="minMax"/>
        </c:scaling>
        <c:delete val="1"/>
        <c:axPos val="b"/>
        <c:majorTickMark val="out"/>
        <c:minorTickMark val="none"/>
        <c:tickLblPos val="none"/>
        <c:crossAx val="9995015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7.5739988021765139E-2"/>
          <c:w val="0.86272219912320292"/>
          <c:h val="0.7686190997935097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ФТтаЕ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23</c:v>
                </c:pt>
                <c:pt idx="1">
                  <c:v>18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5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FF-4059-9212-610FC459AD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ФТтаЕ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62</c:v>
                </c:pt>
                <c:pt idx="1">
                  <c:v>52</c:v>
                </c:pt>
                <c:pt idx="2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ФТтаЕ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85</c:v>
                </c:pt>
                <c:pt idx="1">
                  <c:v>70</c:v>
                </c:pt>
                <c:pt idx="2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999495008"/>
        <c:axId val="999503168"/>
        <c:axId val="911274080"/>
      </c:bar3DChart>
      <c:catAx>
        <c:axId val="99949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3168"/>
        <c:crosses val="autoZero"/>
        <c:auto val="1"/>
        <c:lblAlgn val="ctr"/>
        <c:lblOffset val="100"/>
        <c:noMultiLvlLbl val="0"/>
      </c:catAx>
      <c:valAx>
        <c:axId val="999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7E-2"/>
              <c:y val="0.24094848337413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495008"/>
        <c:crosses val="autoZero"/>
        <c:crossBetween val="between"/>
      </c:valAx>
      <c:serAx>
        <c:axId val="911274080"/>
        <c:scaling>
          <c:orientation val="minMax"/>
        </c:scaling>
        <c:delete val="1"/>
        <c:axPos val="b"/>
        <c:majorTickMark val="out"/>
        <c:minorTickMark val="none"/>
        <c:tickLblPos val="none"/>
        <c:crossAx val="99950316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684906113185644E-2"/>
          <c:y val="2.2498400918033255E-2"/>
          <c:w val="0.9247977134933727"/>
          <c:h val="0.77660305742098734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Заочна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9.4069521573770746E-3"/>
                  <c:y val="4.521337508944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4069521573770746E-3"/>
                  <c:y val="4.144559383199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974777516939867E-2"/>
                  <c:y val="5.274893760435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110428236065512E-2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7034760786884228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2713014382513909E-3"/>
                  <c:y val="5.46328282330827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CA7-41CF-B5BC-5D9B9AE1DF15}"/>
                </c:ext>
                <c:ext xmlns:c15="http://schemas.microsoft.com/office/drawing/2012/chart" uri="{CE6537A1-D6FC-4f65-9D91-7224C49458BB}">
                  <c15:layout>
                    <c:manualLayout>
                      <c:w val="3.7557194762920118E-2"/>
                      <c:h val="2.9925676806250599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1.2542602876502652E-2"/>
                  <c:y val="4.898115634690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ЗКР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18</c:v>
                </c:pt>
                <c:pt idx="4">
                  <c:v>12</c:v>
                </c:pt>
                <c:pt idx="5">
                  <c:v>12</c:v>
                </c:pt>
                <c:pt idx="6">
                  <c:v>4</c:v>
                </c:pt>
                <c:pt idx="7">
                  <c:v>2</c:v>
                </c:pt>
                <c:pt idx="8">
                  <c:v>4</c:v>
                </c:pt>
                <c:pt idx="9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Денна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3.1356507191257206E-3"/>
                  <c:y val="4.332948446072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713014382513909E-3"/>
                  <c:y val="4.521337508944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67825359562846E-3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1356507191256915E-3"/>
                  <c:y val="4.332948446072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2713014382513909E-3"/>
                  <c:y val="5.2748937604355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CA7-41CF-B5BC-5D9B9AE1DF1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ЗКР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5</c:v>
                </c:pt>
                <c:pt idx="1">
                  <c:v>9</c:v>
                </c:pt>
                <c:pt idx="2">
                  <c:v>2</c:v>
                </c:pt>
                <c:pt idx="3">
                  <c:v>45</c:v>
                </c:pt>
                <c:pt idx="4">
                  <c:v>136</c:v>
                </c:pt>
                <c:pt idx="5">
                  <c:v>97</c:v>
                </c:pt>
                <c:pt idx="6">
                  <c:v>21</c:v>
                </c:pt>
                <c:pt idx="7">
                  <c:v>16</c:v>
                </c:pt>
                <c:pt idx="8">
                  <c:v>34</c:v>
                </c:pt>
                <c:pt idx="9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ЗКР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5</c:v>
                </c:pt>
                <c:pt idx="1">
                  <c:v>9</c:v>
                </c:pt>
                <c:pt idx="2">
                  <c:v>5</c:v>
                </c:pt>
                <c:pt idx="3">
                  <c:v>63</c:v>
                </c:pt>
                <c:pt idx="4">
                  <c:v>148</c:v>
                </c:pt>
                <c:pt idx="5">
                  <c:v>109</c:v>
                </c:pt>
                <c:pt idx="6">
                  <c:v>25</c:v>
                </c:pt>
                <c:pt idx="7">
                  <c:v>18</c:v>
                </c:pt>
                <c:pt idx="8">
                  <c:v>38</c:v>
                </c:pt>
                <c:pt idx="9">
                  <c:v>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9E-44A8-B8CE-7F0EDDD0C7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999493920"/>
        <c:axId val="999502624"/>
        <c:axId val="911264720"/>
      </c:bar3DChart>
      <c:catAx>
        <c:axId val="9994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2624"/>
        <c:crosses val="autoZero"/>
        <c:auto val="1"/>
        <c:lblAlgn val="ctr"/>
        <c:lblOffset val="100"/>
        <c:noMultiLvlLbl val="0"/>
      </c:catAx>
      <c:valAx>
        <c:axId val="99950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493920"/>
        <c:crosses val="autoZero"/>
        <c:crossBetween val="between"/>
      </c:valAx>
      <c:serAx>
        <c:axId val="911264720"/>
        <c:scaling>
          <c:orientation val="minMax"/>
        </c:scaling>
        <c:delete val="1"/>
        <c:axPos val="b"/>
        <c:majorTickMark val="out"/>
        <c:minorTickMark val="none"/>
        <c:tickLblPos val="none"/>
        <c:crossAx val="99950262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60690055153946"/>
          <c:y val="0.85291976346640663"/>
          <c:w val="0.3953487277308177"/>
          <c:h val="5.2250522445889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50664010307537E-2"/>
          <c:y val="4.0678723869390872E-2"/>
          <c:w val="0.93702547701451522"/>
          <c:h val="0.777673672459333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Заочна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2.7042588456945651E-2"/>
                  <c:y val="0.12439590690195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5A4-4F4D-A43E-2F2F7F40864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056784609260874E-3"/>
                  <c:y val="6.7606471142364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5A4-4F4D-A43E-2F2F7F40864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Бакалаври</c:v>
                </c:pt>
                <c:pt idx="1">
                  <c:v>Магістри</c:v>
                </c:pt>
              </c:strCache>
            </c:strRef>
          </c:cat>
          <c:val>
            <c:numRef>
              <c:f>Лист1!$B$2:$B$3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A4-4F4D-A43E-2F2F7F4086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3.6056784609260202E-3"/>
                  <c:y val="0.105466094982088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5A4-4F4D-A43E-2F2F7F4086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875547381424064E-2"/>
                  <c:y val="4.296054854775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5A4-4F4D-A43E-2F2F7F4086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Бакалаври</c:v>
                </c:pt>
                <c:pt idx="1">
                  <c:v>Магістри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A4-4F4D-A43E-2F2F7F4086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999504800"/>
        <c:axId val="999497184"/>
        <c:axId val="911267216"/>
      </c:bar3DChart>
      <c:catAx>
        <c:axId val="9995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497184"/>
        <c:crosses val="autoZero"/>
        <c:auto val="1"/>
        <c:lblAlgn val="ctr"/>
        <c:lblOffset val="100"/>
        <c:noMultiLvlLbl val="0"/>
      </c:catAx>
      <c:valAx>
        <c:axId val="99949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9504800"/>
        <c:crosses val="autoZero"/>
        <c:crossBetween val="between"/>
      </c:valAx>
      <c:serAx>
        <c:axId val="911267216"/>
        <c:scaling>
          <c:orientation val="minMax"/>
        </c:scaling>
        <c:delete val="1"/>
        <c:axPos val="b"/>
        <c:majorTickMark val="none"/>
        <c:minorTickMark val="none"/>
        <c:tickLblPos val="none"/>
        <c:crossAx val="9994971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Разом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864</c:v>
                </c:pt>
                <c:pt idx="1">
                  <c:v>308</c:v>
                </c:pt>
                <c:pt idx="2">
                  <c:v>1172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3">
                  <a:shade val="80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 smtClean="0"/>
                      <a:t>8</a:t>
                    </a:r>
                    <a:r>
                      <a:rPr lang="en-US" dirty="0" smtClean="0"/>
                      <a:t>03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3BE-4C0E-8692-913EF079F2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Разом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803</c:v>
                </c:pt>
                <c:pt idx="1">
                  <c:v>243</c:v>
                </c:pt>
                <c:pt idx="2">
                  <c:v>1046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8A-4D41-8CC3-0E5C94ED1A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859202624"/>
        <c:axId val="859197184"/>
      </c:barChart>
      <c:catAx>
        <c:axId val="85920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7184"/>
        <c:crosses val="autoZero"/>
        <c:auto val="1"/>
        <c:lblAlgn val="ctr"/>
        <c:lblOffset val="100"/>
        <c:noMultiLvlLbl val="0"/>
      </c:catAx>
      <c:valAx>
        <c:axId val="85919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20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540172685215257E-2"/>
          <c:y val="0.92515393170043658"/>
          <c:w val="0.94543351829955402"/>
          <c:h val="6.0771717645286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596</c:v>
                </c:pt>
                <c:pt idx="1">
                  <c:v>431</c:v>
                </c:pt>
                <c:pt idx="2">
                  <c:v>1017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BB-4299-8D35-BF3BF47367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3">
                  <a:shade val="80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dirty="0"/>
                      <a:t>4</a:t>
                    </a:r>
                    <a:r>
                      <a:rPr lang="en-US" dirty="0"/>
                      <a:t>45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BB-4299-8D35-BF3BF473678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445</c:v>
                </c:pt>
                <c:pt idx="1">
                  <c:v>514</c:v>
                </c:pt>
                <c:pt idx="2">
                  <c:v>1673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7BB-4299-8D35-BF3BF473678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1041</c:v>
                </c:pt>
                <c:pt idx="1">
                  <c:v>945</c:v>
                </c:pt>
                <c:pt idx="2">
                  <c:v>2690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7BB-4299-8D35-BF3BF47367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859198272"/>
        <c:axId val="859202080"/>
      </c:barChart>
      <c:catAx>
        <c:axId val="85919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202080"/>
        <c:crosses val="autoZero"/>
        <c:auto val="1"/>
        <c:lblAlgn val="ctr"/>
        <c:lblOffset val="100"/>
        <c:noMultiLvlLbl val="0"/>
      </c:catAx>
      <c:valAx>
        <c:axId val="85920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32331599358707E-2"/>
          <c:y val="0.91037640346676008"/>
          <c:w val="0.87772034763433038"/>
          <c:h val="6.0771717645286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AA-4C54-8641-46660E50403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AA-4C54-8641-46660E5040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AA-4C54-8641-46660E5040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29</c:v>
                </c:pt>
                <c:pt idx="1">
                  <c:v>33</c:v>
                </c:pt>
                <c:pt idx="2">
                  <c:v>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4AA-4C54-8641-46660E5040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859203712"/>
        <c:axId val="859193376"/>
      </c:barChart>
      <c:catAx>
        <c:axId val="8592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3376"/>
        <c:crosses val="autoZero"/>
        <c:auto val="1"/>
        <c:lblAlgn val="ctr"/>
        <c:lblOffset val="100"/>
        <c:noMultiLvlLbl val="0"/>
      </c:catAx>
      <c:valAx>
        <c:axId val="85919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20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29-44CA-A9FA-A0E0BE3D5C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E29-44CA-A9FA-A0E0BE3D5C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22-47FB-91C5-C8FDBC4F23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3049</c:v>
                </c:pt>
                <c:pt idx="1">
                  <c:v>2660</c:v>
                </c:pt>
                <c:pt idx="2">
                  <c:v>5088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29-44CA-A9FA-A0E0BE3D5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859198816"/>
        <c:axId val="859199360"/>
      </c:barChart>
      <c:catAx>
        <c:axId val="85919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9360"/>
        <c:crosses val="autoZero"/>
        <c:auto val="1"/>
        <c:lblAlgn val="ctr"/>
        <c:lblOffset val="100"/>
        <c:noMultiLvlLbl val="0"/>
      </c:catAx>
      <c:valAx>
        <c:axId val="85919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20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0.15736613102859837"/>
          <c:w val="0.86272219912320292"/>
          <c:h val="0.645756914620296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13</c:v>
                </c:pt>
                <c:pt idx="1">
                  <c:v>24</c:v>
                </c:pt>
                <c:pt idx="2">
                  <c:v>22</c:v>
                </c:pt>
                <c:pt idx="3">
                  <c:v>14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5"/>
                <c:pt idx="0">
                  <c:v>20</c:v>
                </c:pt>
                <c:pt idx="1">
                  <c:v>21</c:v>
                </c:pt>
                <c:pt idx="2">
                  <c:v>54</c:v>
                </c:pt>
                <c:pt idx="3">
                  <c:v>36</c:v>
                </c:pt>
                <c:pt idx="4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5"/>
                <c:pt idx="0">
                  <c:v>33</c:v>
                </c:pt>
                <c:pt idx="1">
                  <c:v>45</c:v>
                </c:pt>
                <c:pt idx="2">
                  <c:v>76</c:v>
                </c:pt>
                <c:pt idx="3">
                  <c:v>50</c:v>
                </c:pt>
                <c:pt idx="4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9205344"/>
        <c:axId val="859196640"/>
        <c:axId val="857899712"/>
      </c:bar3DChart>
      <c:catAx>
        <c:axId val="85920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196640"/>
        <c:crosses val="autoZero"/>
        <c:auto val="1"/>
        <c:lblAlgn val="ctr"/>
        <c:lblOffset val="100"/>
        <c:noMultiLvlLbl val="0"/>
      </c:catAx>
      <c:valAx>
        <c:axId val="85919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205344"/>
        <c:crosses val="autoZero"/>
        <c:crossBetween val="between"/>
      </c:valAx>
      <c:serAx>
        <c:axId val="857899712"/>
        <c:scaling>
          <c:orientation val="minMax"/>
        </c:scaling>
        <c:delete val="1"/>
        <c:axPos val="b"/>
        <c:majorTickMark val="out"/>
        <c:minorTickMark val="none"/>
        <c:tickLblPos val="none"/>
        <c:crossAx val="8591966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04620517130536"/>
          <c:y val="0.86300508652191787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0879E-2"/>
          <c:y val="7.2662307547223443E-2"/>
          <c:w val="0.86272219912320292"/>
          <c:h val="0.760675170459096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22</c:v>
                </c:pt>
                <c:pt idx="1">
                  <c:v>106</c:v>
                </c:pt>
                <c:pt idx="2">
                  <c:v>28</c:v>
                </c:pt>
                <c:pt idx="3">
                  <c:v>17</c:v>
                </c:pt>
                <c:pt idx="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5"/>
                <c:pt idx="0">
                  <c:v>20</c:v>
                </c:pt>
                <c:pt idx="1">
                  <c:v>37</c:v>
                </c:pt>
                <c:pt idx="2">
                  <c:v>33</c:v>
                </c:pt>
                <c:pt idx="3">
                  <c:v>22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5"/>
                <c:pt idx="0">
                  <c:v>42</c:v>
                </c:pt>
                <c:pt idx="1">
                  <c:v>143</c:v>
                </c:pt>
                <c:pt idx="2">
                  <c:v>61</c:v>
                </c:pt>
                <c:pt idx="3">
                  <c:v>39</c:v>
                </c:pt>
                <c:pt idx="4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859200992"/>
        <c:axId val="858086512"/>
        <c:axId val="811382688"/>
      </c:bar3DChart>
      <c:catAx>
        <c:axId val="85920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8086512"/>
        <c:crosses val="autoZero"/>
        <c:auto val="1"/>
        <c:lblAlgn val="ctr"/>
        <c:lblOffset val="100"/>
        <c:noMultiLvlLbl val="0"/>
      </c:catAx>
      <c:valAx>
        <c:axId val="85808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9200992"/>
        <c:crosses val="autoZero"/>
        <c:crossBetween val="between"/>
      </c:valAx>
      <c:serAx>
        <c:axId val="811382688"/>
        <c:scaling>
          <c:orientation val="minMax"/>
        </c:scaling>
        <c:delete val="1"/>
        <c:axPos val="b"/>
        <c:majorTickMark val="out"/>
        <c:minorTickMark val="none"/>
        <c:tickLblPos val="none"/>
        <c:crossAx val="85808651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56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209DC4D6-251A-4E32-9F58-5EF63A864BC7}" type="datetimeFigureOut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8457CA08-D0DF-4B92-803D-2F678DDCE2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4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FE1E7E57-1F10-4268-99D2-CEDBAC6DAB5A}" type="datetimeFigureOut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705" tIns="45853" rIns="91705" bIns="458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3316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1D2386A3-2E31-4C9B-B0BE-45709ADB98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4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386A3-2E31-4C9B-B0BE-45709ADB98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1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A33440A-D04E-4FB0-ACBB-D1FD42651063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848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850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4019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67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306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527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0647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21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1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4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ADA7-12A5-4168-87FD-0A7BA931419B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8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5A2C-8CF9-418C-929E-59F23F70E5F3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9BAF-DF50-49A9-A24B-E772F34D4EE8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9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9F9C-0FE7-4725-BBF1-3A439DEFF6B8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0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2ABE-290F-4556-9BE6-EA283C4356C3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7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7221-B4EC-499E-8F13-52A4FCD99E36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9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042D-FBEA-40C8-ACF1-388DE857BC66}" type="datetime1">
              <a:rPr lang="en-US" smtClean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2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fld id="{1A33440A-D04E-4FB0-ACBB-D1FD42651063}" type="datetime1">
              <a:rPr lang="en-US" smtClean="0"/>
              <a:pPr algn="r"/>
              <a:t>10/29/2022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256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/>
          </p:cNvSpPr>
          <p:nvPr/>
        </p:nvSpPr>
        <p:spPr>
          <a:xfrm>
            <a:off x="-396552" y="260648"/>
            <a:ext cx="8666272" cy="388843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/>
              </a:rPr>
              <a:t>ЗВІТ</a:t>
            </a:r>
            <a:endParaRPr lang="uk-UA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</a:rPr>
              <a:t>ПРО РЕЗУЛЬТАТИ ПРИЙОМУ НА НАВЧАННЯ В </a:t>
            </a:r>
            <a:r>
              <a:rPr lang="uk-UA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20</a:t>
            </a:r>
            <a:r>
              <a:rPr lang="en-US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22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/>
              </a:rPr>
              <a:t> р.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http://zntu.edu.ua/sites/default/files/styles/large/public/field/image/nuzp_7.png?itok=xog-elO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1406373" cy="16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941168"/>
            <a:ext cx="1164784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9036496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ПОРІВНЯННЯ ЗАГАЛЬНИХ ОБСЯГІВ ПРИЙОМУ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 НУ «ЗАПОРІЗЬКА ПОЛІТЕХНІКА»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BAC8F1F1-8703-4C13-9A45-DD752873C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2842245"/>
              </p:ext>
            </p:extLst>
          </p:nvPr>
        </p:nvGraphicFramePr>
        <p:xfrm>
          <a:off x="521804" y="1124744"/>
          <a:ext cx="7992888" cy="4260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4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59310575"/>
              </p:ext>
            </p:extLst>
          </p:nvPr>
        </p:nvGraphicFramePr>
        <p:xfrm>
          <a:off x="8450" y="-387424"/>
          <a:ext cx="8748464" cy="69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-36512" y="0"/>
            <a:ext cx="892899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кафедрах машинобудівного факультету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»,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56619938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машинобудівного факультету НУ «ЗАПОРІЗЬКА ПОЛІТЕХНІКА»,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7039083"/>
              </p:ext>
            </p:extLst>
          </p:nvPr>
        </p:nvGraphicFramePr>
        <p:xfrm>
          <a:off x="467544" y="188640"/>
          <a:ext cx="8100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кафедрах транспортного факультету </a:t>
            </a:r>
            <a:b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НУ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»,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25150395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транспортного факультету 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НУ «ЗАПОРІЗЬКА ПОЛІТЕХНІКА»,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34381455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інженерно-фізичного факультету 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59032711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інженерно-фізичного факультету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12320269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07504" y="0"/>
            <a:ext cx="856895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електротехнічного факультету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64825988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електротехнічного факультету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2748430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будівництва, архітектури та дизайну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00392" cy="151216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Нормативні документи, якими було регламентовано вступ до НУ «Запорізька політехніка» у 20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22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 році: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Склад приймальної комісії затверджений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Наказом ректора №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518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21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грудня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2021 р;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«Порядок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прийому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здобуття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2022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затверджений наказом Міністерства освіти і науки України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392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27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квітня 2022 р (зі змінами);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прийому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«Запорізька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політехніка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затверджені рішенням Вченої ради згідно протоколу №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від 13 травня 2022 р (зі змінами).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0799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40808062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будівництва, архітектури та дизайну НУ </a:t>
            </a:r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97809650"/>
              </p:ext>
            </p:extLst>
          </p:nvPr>
        </p:nvGraphicFramePr>
        <p:xfrm>
          <a:off x="107504" y="116632"/>
          <a:ext cx="90364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комп'ютерних наук і технологій 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2671586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64096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комп'ютерних наук і технологій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 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ПОЛІТЕХНІКА»,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98267557"/>
              </p:ext>
            </p:extLst>
          </p:nvPr>
        </p:nvGraphicFramePr>
        <p:xfrm>
          <a:off x="107504" y="116632"/>
          <a:ext cx="90364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</a:t>
            </a:r>
            <a:b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радіоелектроніки та телекомунікацій  </a:t>
            </a:r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НУ «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ЗАПОРІЗЬКА ПОЛІТЕХНІКА»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75350915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64096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факультету </a:t>
            </a:r>
            <a:b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радіоелектроніки та </a:t>
            </a:r>
            <a:r>
              <a:rPr lang="uk-UA" sz="2000" dirty="0" err="1" smtClean="0">
                <a:solidFill>
                  <a:srgbClr val="9B75B2">
                    <a:lumMod val="50000"/>
                  </a:srgbClr>
                </a:solidFill>
              </a:rPr>
              <a:t>телекомунікацій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  НУ </a:t>
            </a:r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«ЗАПОРІЗЬКА </a:t>
            </a:r>
            <a:r>
              <a:rPr lang="uk-UA" sz="2000" dirty="0" smtClean="0">
                <a:solidFill>
                  <a:srgbClr val="9B75B2">
                    <a:lumMod val="50000"/>
                  </a:srgbClr>
                </a:solidFill>
              </a:rPr>
              <a:t>ПОЛІТЕХНІКА»,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65850257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економіки та управління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ПОЛІТЕХНІКА»,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62399408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економіки та управління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ПОЛІТЕХНІКА»,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17858676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гуманітарного факультету 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ПОЛІТЕХНІКА»,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43148419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гуманітарного факультету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ПОЛІТЕХНІКА»,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76706849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міжнародного туризму та економіки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00392" cy="115212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Основні фактори ускладнення під час вступної кампанії 202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 року: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0106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Низька швидкість роботи, а іноді і відсутність доступу до сервісів ЄДЕБО та Електронного кабінету вступника особливо у період пікових навантажень під час початку прийому певної категорії вступників.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Затримки при реалізації змін в функціоналі ЄДЕБО, пов’язаних зі змінами в нормативних документах, що регламентують вступ (додання категорії 109, упорядкування можливості паперової подачі документів вступниками категорії 109, вступниками на здобуття другої вищої освіти).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 ситуацій «правого вакууму» у випадку, коли певні території України виключались з переліку ОНТ під час прийому документів або зарахування вступників.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 затримки у часі при завантаженні результатів додаткової та спеціальної сесій НМТ/ЗНО та НМКТ із бази УЦОЯО  до електронних кабінетів вступників.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Дуже повільне реагування технічної підтримки електронного кабінету вступника на звернення абітурієнтів щодо виправлення помилок та невідповідностей у документах (зміна ПІБ, заміна паспорту/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ID-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 та ін.) при створенні  вступником кабінету на сайті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https://cabinet.edbo.gov.ua/</a:t>
            </a:r>
          </a:p>
        </p:txBody>
      </p:sp>
    </p:spTree>
    <p:extLst>
      <p:ext uri="{BB962C8B-B14F-4D97-AF65-F5344CB8AC3E}">
        <p14:creationId xmlns:p14="http://schemas.microsoft.com/office/powerpoint/2010/main" val="23790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74173123"/>
              </p:ext>
            </p:extLst>
          </p:nvPr>
        </p:nvGraphicFramePr>
        <p:xfrm>
          <a:off x="0" y="260648"/>
          <a:ext cx="911688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міжнародного туризму та економіки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13023972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юридичного факультету </a:t>
            </a:r>
            <a:b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71421284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юридичного факультету </a:t>
            </a:r>
            <a:b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48076959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соціальних наук</a:t>
            </a:r>
            <a:b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29418519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соціальних наук 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20439098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управління фізичною культурою та спортом 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02146531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кафедрах факультету управління фізичною культурою та спортом НУ </a:t>
            </a: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«ЗАПОРІЗЬКА ПОЛІТЕХНІКА</a:t>
            </a:r>
            <a:r>
              <a:rPr lang="uk-UA" sz="2400" dirty="0" smtClean="0">
                <a:solidFill>
                  <a:srgbClr val="9B75B2">
                    <a:lumMod val="50000"/>
                  </a:srgbClr>
                </a:solidFill>
              </a:rPr>
              <a:t>»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54532925"/>
              </p:ext>
            </p:extLst>
          </p:nvPr>
        </p:nvGraphicFramePr>
        <p:xfrm>
          <a:off x="179512" y="116632"/>
          <a:ext cx="8496944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07504" y="91694"/>
            <a:ext cx="8820471" cy="792088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Результати прийому вступників на основі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</a:rPr>
              <a:t>о.к.р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. молодший спеціаліст по структурним підрозділам УНІВЕРСИТЕТУ та іншим ВНЗ 1-2 рівня акредитації</a:t>
            </a:r>
          </a:p>
        </p:txBody>
      </p:sp>
    </p:spTree>
    <p:extLst>
      <p:ext uri="{BB962C8B-B14F-4D97-AF65-F5344CB8AC3E}">
        <p14:creationId xmlns:p14="http://schemas.microsoft.com/office/powerpoint/2010/main" val="11304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17195155"/>
              </p:ext>
            </p:extLst>
          </p:nvPr>
        </p:nvGraphicFramePr>
        <p:xfrm>
          <a:off x="251520" y="881336"/>
          <a:ext cx="838842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00392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зарахування іноземних громадян</a:t>
            </a:r>
          </a:p>
        </p:txBody>
      </p:sp>
    </p:spTree>
    <p:extLst>
      <p:ext uri="{BB962C8B-B14F-4D97-AF65-F5344CB8AC3E}">
        <p14:creationId xmlns:p14="http://schemas.microsoft.com/office/powerpoint/2010/main" val="11574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ДАКУЮ ЗА УВАГУ!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01461" cy="722721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Кількість заяв від вступників на бакалаврат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В 2022 році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032" y="908720"/>
            <a:ext cx="7933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Прийом документів абітурієнтів денної форми навчання, тривав з </a:t>
            </a:r>
            <a:b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липня по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серпня.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10835347"/>
              </p:ext>
            </p:extLst>
          </p:nvPr>
        </p:nvGraphicFramePr>
        <p:xfrm>
          <a:off x="395536" y="1616606"/>
          <a:ext cx="8280920" cy="3828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43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96683655"/>
              </p:ext>
            </p:extLst>
          </p:nvPr>
        </p:nvGraphicFramePr>
        <p:xfrm>
          <a:off x="107504" y="738002"/>
          <a:ext cx="8136903" cy="538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4181" y="164003"/>
            <a:ext cx="8758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Конкурсна</a:t>
            </a:r>
            <a:r>
              <a:rPr lang="uk-UA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ситуація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при вступі на бакалаврат за державним замовленням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48666" y="1242201"/>
            <a:ext cx="1632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035 Філологія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57138" y="2580214"/>
            <a:ext cx="2999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125 Кібербезпека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01357" y="3664415"/>
            <a:ext cx="275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133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Галузеве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машинобудування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30628" y="1808472"/>
            <a:ext cx="2502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016 Спеціальна освіта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21617" y="2832498"/>
            <a:ext cx="3049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 Комп'ютерна інженерія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48799" y="4648048"/>
            <a:ext cx="2064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191 Архітектура та містобудування</a:t>
            </a:r>
            <a:endParaRPr lang="ru-RU" sz="16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952256" y="1538957"/>
            <a:ext cx="296410" cy="20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662792" y="2210542"/>
            <a:ext cx="745265" cy="2142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873410" y="2949546"/>
            <a:ext cx="302546" cy="1211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435177" y="3201830"/>
            <a:ext cx="493596" cy="139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552768" y="4161226"/>
            <a:ext cx="448589" cy="678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6272736" y="4880435"/>
            <a:ext cx="576064" cy="31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1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8756044" cy="794729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ПОРІВНЯННЯ ПОКАЗНИКІВ РЕЗУЛЬТАТІВ ПРИЙОМУ НУ «Запорізька політехніка»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95466115"/>
              </p:ext>
            </p:extLst>
          </p:nvPr>
        </p:nvGraphicFramePr>
        <p:xfrm>
          <a:off x="0" y="620688"/>
          <a:ext cx="8756044" cy="429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433313-74E0-4FC3-93A2-15C07797C77D}"/>
              </a:ext>
            </a:extLst>
          </p:cNvPr>
          <p:cNvSpPr/>
          <p:nvPr/>
        </p:nvSpPr>
        <p:spPr>
          <a:xfrm>
            <a:off x="2865854" y="508518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ea typeface="Times New Roman" panose="02020603050405020304" pitchFamily="18" charset="0"/>
              </a:rPr>
              <a:t>ОС бакалавр</a:t>
            </a:r>
          </a:p>
        </p:txBody>
      </p:sp>
    </p:spTree>
    <p:extLst>
      <p:ext uri="{BB962C8B-B14F-4D97-AF65-F5344CB8AC3E}">
        <p14:creationId xmlns:p14="http://schemas.microsoft.com/office/powerpoint/2010/main" val="31722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794729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chemeClr val="accent5">
                    <a:lumMod val="50000"/>
                  </a:schemeClr>
                </a:solidFill>
              </a:rPr>
              <a:t>Загальний обсяг прийому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 за освітнім ступенем бакалавр в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</a:rPr>
              <a:t>2022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році НУ «запорізька політехніка»</a:t>
            </a:r>
            <a:endParaRPr lang="uk-UA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00651261"/>
              </p:ext>
            </p:extLst>
          </p:nvPr>
        </p:nvGraphicFramePr>
        <p:xfrm>
          <a:off x="323528" y="764704"/>
          <a:ext cx="8064896" cy="427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8756044" cy="794729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ПОРІВНЯННЯ ПОКАЗНИКІВ РЕЗУЛЬТАТІВ ПРИЙОМУ НУ «Запорізька політехніка»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0621E70-6140-429C-97FA-6ECDF3217015}"/>
              </a:ext>
            </a:extLst>
          </p:cNvPr>
          <p:cNvSpPr/>
          <p:nvPr/>
        </p:nvSpPr>
        <p:spPr>
          <a:xfrm>
            <a:off x="2951820" y="5118193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ea typeface="Times New Roman" panose="02020603050405020304" pitchFamily="18" charset="0"/>
              </a:rPr>
              <a:t>ОС магістр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9496A061-172D-465F-A239-2F256E7CD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896766"/>
              </p:ext>
            </p:extLst>
          </p:nvPr>
        </p:nvGraphicFramePr>
        <p:xfrm>
          <a:off x="0" y="709396"/>
          <a:ext cx="8756044" cy="437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61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9036496" cy="794729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ПОРІВНЯННЯ ПОКАЗНИКІВ РЕЗУЛЬТАТІВ ПРИЙОМУ НУ «Запорізька політехніка»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968FAFE7-5C65-4191-B859-FC2567012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959706"/>
              </p:ext>
            </p:extLst>
          </p:nvPr>
        </p:nvGraphicFramePr>
        <p:xfrm>
          <a:off x="107504" y="806015"/>
          <a:ext cx="8496944" cy="4260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5523F6A-5E36-4938-B2A0-932B73BD88E1}"/>
              </a:ext>
            </a:extLst>
          </p:cNvPr>
          <p:cNvSpPr/>
          <p:nvPr/>
        </p:nvSpPr>
        <p:spPr>
          <a:xfrm>
            <a:off x="2951820" y="5118193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ea typeface="Times New Roman" panose="02020603050405020304" pitchFamily="18" charset="0"/>
              </a:rPr>
              <a:t>аспірантура</a:t>
            </a:r>
          </a:p>
        </p:txBody>
      </p:sp>
    </p:spTree>
    <p:extLst>
      <p:ext uri="{BB962C8B-B14F-4D97-AF65-F5344CB8AC3E}">
        <p14:creationId xmlns:p14="http://schemas.microsoft.com/office/powerpoint/2010/main" val="255064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E82897-DF76-4FAF-8E1C-FF87100549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0</TotalTime>
  <Words>817</Words>
  <Application>Microsoft Office PowerPoint</Application>
  <PresentationFormat>Экран (4:3)</PresentationFormat>
  <Paragraphs>154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Impact</vt:lpstr>
      <vt:lpstr>Times New Roman</vt:lpstr>
      <vt:lpstr>Wingdings</vt:lpstr>
      <vt:lpstr>Главное мероприятие</vt:lpstr>
      <vt:lpstr>Презентация PowerPoint</vt:lpstr>
      <vt:lpstr>Нормативні документи, якими було регламентовано вступ до НУ «Запорізька політехніка» у 2022 році:</vt:lpstr>
      <vt:lpstr>Основні фактори ускладнення під час вступної кампанії 2022 року:</vt:lpstr>
      <vt:lpstr>Кількість заяв від вступників на бакалаврат В 2022 році</vt:lpstr>
      <vt:lpstr>Презентация PowerPoint</vt:lpstr>
      <vt:lpstr>ПОРІВНЯННЯ ПОКАЗНИКІВ РЕЗУЛЬТАТІВ ПРИЙОМУ НУ «Запорізька політехніка»</vt:lpstr>
      <vt:lpstr>Загальний обсяг прийому  за освітнім ступенем бакалавр в 2022 році НУ «запорізька політехніка»</vt:lpstr>
      <vt:lpstr>ПОРІВНЯННЯ ПОКАЗНИКІВ РЕЗУЛЬТАТІВ ПРИЙОМУ НУ «Запорізька політехніка»</vt:lpstr>
      <vt:lpstr>ПОРІВНЯННЯ ПОКАЗНИКІВ РЕЗУЛЬТАТІВ ПРИЙОМУ НУ «Запорізька політехніка»</vt:lpstr>
      <vt:lpstr>ПОРІВНЯННЯ ЗАГАЛЬНИХ ОБСЯГІВ ПРИЙОМУ  НУ «ЗАПОРІЗЬКА ПОЛІТЕХНІКА»</vt:lpstr>
      <vt:lpstr>Результати прийому по кафедрах машинобудівного факультету НУ «ЗАПОРІЗЬКА ПОЛІТЕХНІКА», Бакалаврат</vt:lpstr>
      <vt:lpstr>Результати прийому по кафедрах машинобудівного факультету НУ «ЗАПОРІЗЬКА ПОЛІТЕХНІКА», магістратура</vt:lpstr>
      <vt:lpstr>Результати прийому по кафедрах транспортного факультету  НУ «ЗАПОРІЗЬКА ПОЛІТЕХНІКА», Бакалаврат</vt:lpstr>
      <vt:lpstr>Результати прийому по кафедрах транспортного факультету  НУ «ЗАПОРІЗЬКА ПОЛІТЕХНІКА», магістратура</vt:lpstr>
      <vt:lpstr>Результати прийому по кафедрах інженерно-фізичного факультету НУ «ЗАПОРІЗЬКА ПОЛІТЕХНІКА», Бакалаврат</vt:lpstr>
      <vt:lpstr>Результати прийому по кафедрах інженерно-фізичного факультету НУ «ЗАПОРІЗЬКА ПОЛІТЕХНІКА», Магістратура</vt:lpstr>
      <vt:lpstr>Результати прийому по кафедрах електротехнічного факультету НУ «ЗАПОРІЗЬКА ПОЛІТЕХНІКА», Бакалаврат</vt:lpstr>
      <vt:lpstr>Результати прийому по кафедрах електротехнічного факультету НУ «ЗАПОРІЗЬКА ПОЛІТЕХНІКА», Магістратура</vt:lpstr>
      <vt:lpstr>Результати прийому по кафедрах факультету будівництва, архітектури та дизайну НУ «ЗАПОРІЗЬКА ПОЛІТЕХНІКА», Бакалаврат</vt:lpstr>
      <vt:lpstr>Результати прийому по кафедрах факультету будівництва, архітектури та дизайну НУ «ЗАПОРІЗЬКА ПОЛІТЕХНІКА», Магістратура</vt:lpstr>
      <vt:lpstr>Результати прийому по кафедрах факультету комп'ютерних наук і технологій  НУ «ЗАПОРІЗЬКА ПОЛІТЕХНІКА», Бакалаврат</vt:lpstr>
      <vt:lpstr>Результати прийому по кафедрах факультету комп'ютерних наук і технологій  НУ «ЗАПОРІЗЬКА ПОЛІТЕХНІКА», Магістратура</vt:lpstr>
      <vt:lpstr>Результати прийому по кафедрах факультету  радіоелектроніки та телекомунікацій  НУ «ЗАПОРІЗЬКА ПОЛІТЕХНІКА»,  Бакалаврат</vt:lpstr>
      <vt:lpstr>Результати прийому по кафедрах факультету  радіоелектроніки та телекомунікацій  НУ «ЗАПОРІЗЬКА ПОЛІТЕХНІКА», Магістратура</vt:lpstr>
      <vt:lpstr>Результати прийому по кафедрах факультету економіки та управління НУ «ЗАПОРІЗЬКА ПОЛІТЕХНІКА», Бакалаврат</vt:lpstr>
      <vt:lpstr>Результати прийому по кафедрах факультету економіки та управління НУ «ЗАПОРІЗЬКА ПОЛІТЕХНІКА», Магістратура</vt:lpstr>
      <vt:lpstr>Результати прийому по кафедрах гуманітарного факультету НУ «ЗАПОРІЗЬКА ПОЛІТЕХНІКА», Бакалаврат</vt:lpstr>
      <vt:lpstr>Результати прийому по кафедрах гуманітарного факультету НУ «ЗАПОРІЗЬКА ПОЛІТЕХНІКА», Магістратура</vt:lpstr>
      <vt:lpstr>Результати прийому по кафедрах факультету міжнародного туризму та економіки НУ «ЗАПОРІЗЬКА ПОЛІТЕХНІКА», Бакалаврат</vt:lpstr>
      <vt:lpstr>Результати прийому по кафедрах факультету міжнародного туризму та економіки НУ «ЗАПОРІЗЬКА ПОЛІТЕХНІКА», Магістратура</vt:lpstr>
      <vt:lpstr>Результати прийому по кафедрах юридичного факультету  НУ «ЗАПОРІЗЬКА ПОЛІТЕХНІКА», Бакалаврат</vt:lpstr>
      <vt:lpstr>Результати прийому по кафедрах юридичного факультету  НУ «ЗАПОРІЗЬКА ПОЛІТЕХНІКА», Магістратура</vt:lpstr>
      <vt:lpstr>Результати прийому по кафедрах факультету соціальних наук НУ «ЗАПОРІЗЬКА ПОЛІТЕХНІКА», Бакалаврат</vt:lpstr>
      <vt:lpstr>Результати прийому по кафедрах факультету соціальних наук НУ «ЗАПОРІЗЬКА ПОЛІТЕХНІКА», Магістратура</vt:lpstr>
      <vt:lpstr>Результати прийому по кафедрах факультету управління фізичною культурою та спортом НУ «ЗАПОРІЗЬКА ПОЛІТЕХНІКА», Бакалаврат</vt:lpstr>
      <vt:lpstr>Результати прийому по кафедрах факультету управління фізичною культурою та спортом НУ «ЗАПОРІЗЬКА ПОЛІТЕХНІКА», Магістратура</vt:lpstr>
      <vt:lpstr>Результати прийому вступників на основі о.к.р. молодший спеціаліст по структурним підрозділам УНІВЕРСИТЕТУ та іншим ВНЗ 1-2 рівня акредитації</vt:lpstr>
      <vt:lpstr>Результати зарахування іноземних громадян</vt:lpstr>
      <vt:lpstr>ДАКУЮ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2015-02-24T13:23:33Z</dcterms:created>
  <dcterms:modified xsi:type="dcterms:W3CDTF">2022-10-29T09:00:30Z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TC101671299990</vt:lpwstr>
  </property>
</Properties>
</file>