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7" r:id="rId9"/>
    <p:sldId id="268" r:id="rId10"/>
    <p:sldId id="269" r:id="rId11"/>
    <p:sldId id="265" r:id="rId12"/>
    <p:sldId id="266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669088" cy="9928225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7766"/>
    <a:srgbClr val="C6D90F"/>
    <a:srgbClr val="B4AB34"/>
    <a:srgbClr val="2278C6"/>
    <a:srgbClr val="2CB925"/>
    <a:srgbClr val="A7E719"/>
    <a:srgbClr val="518B97"/>
    <a:srgbClr val="82D7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560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B915B-6F3B-4420-AE08-861F72C85C62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63F6A-58EA-4AC8-AEE6-FDA4FE24B00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45E02-A6E9-4B7C-8C28-F3C9D1F8DBD6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E004A-09F3-410C-865B-F98CFC8A87C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99B3-5F9C-4445-B2F4-FDB554C1A237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7D0AD-E2C9-4E8C-B707-5FA5913F316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F448-B01A-4CC3-A02F-82908B859BA5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628A-F91F-46AB-B098-8F4D8EF141A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AD7D-5CE9-44ED-93B4-6D98D88BFED8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64564-C0DA-417D-8C0B-F4BF90BB27E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6432F-5070-416A-8829-07C1F0B80A42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6C25-F969-44EB-AD6B-CF9BBB53975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7D6FA-1898-49B6-A13A-35D2F1D2A838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A1C08-36D6-4B54-BB3D-548B9761ACB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62DFE-B1AA-4EA3-959A-DA9C17F561C5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07C24-FAE8-41FB-90E1-340F2D3A5EB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D959-6188-4CD6-B56A-27ECC74B78C7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93BF-74FF-4371-8C7F-B5D88728B93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E5419-CB81-4AE6-B77F-B9C5877D0DAC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DB298-2B1F-4F78-B4DF-694EB6ED353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3FB0-7C91-4A45-80A4-522622942DA3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81BB-D666-4930-8C13-56F9B4FFD44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C584-BAAB-4A81-B293-C70D37217A9C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9275-B2B9-4436-A51F-13498D8624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E98B3-A41F-41A3-8140-39DAF95544E9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E0F6-1B17-4DB4-85AA-438700C2F77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493E-C09E-41A0-A704-C8CF9009E790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F4B94-502F-431F-8DA5-07F9FC0C5CF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A54C8-CCA0-411D-9223-0CC74F56F102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DCE3-DCFF-416C-8C80-59467C5AA5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060D7-DF78-42DE-8EAC-3BDB9C95B557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4704-DB79-4BAB-AB3C-07C69AFCAF3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280C72-D7A5-4F14-864D-54B9E7AED976}" type="datetimeFigureOut">
              <a:rPr lang="uk-UA"/>
              <a:pPr>
                <a:defRPr/>
              </a:pPr>
              <a:t>28.10.2022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9F4566-D192-4D51-B4F8-6F07EE7FAEF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8" r:id="rId11"/>
    <p:sldLayoutId id="2147483673" r:id="rId12"/>
    <p:sldLayoutId id="2147483679" r:id="rId13"/>
    <p:sldLayoutId id="2147483674" r:id="rId14"/>
    <p:sldLayoutId id="2147483675" r:id="rId15"/>
    <p:sldLayoutId id="2147483676" r:id="rId16"/>
  </p:sldLayoutIdLst>
  <p:transition spd="slow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корпус+ЗНТ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3538" y="0"/>
            <a:ext cx="4935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4446873" y="301625"/>
            <a:ext cx="8008218" cy="5059647"/>
          </a:xfrm>
        </p:spPr>
        <p:txBody>
          <a:bodyPr/>
          <a:lstStyle/>
          <a:p>
            <a:pPr algn="ctr" eaLnBrk="1" hangingPunct="1"/>
            <a:r>
              <a:rPr lang="uk-UA" sz="4400" b="1" dirty="0" smtClean="0">
                <a:solidFill>
                  <a:srgbClr val="002060"/>
                </a:solidFill>
              </a:rPr>
              <a:t>Рейтингова </a:t>
            </a:r>
            <a:r>
              <a:rPr lang="uk-UA" sz="4400" b="1" dirty="0" smtClean="0">
                <a:solidFill>
                  <a:srgbClr val="002060"/>
                </a:solidFill>
              </a:rPr>
              <a:t>оцінка діяльності науково-педагогічних працівників, кафедр і факультетів </a:t>
            </a:r>
            <a:r>
              <a:rPr lang="uk-UA" sz="4400" b="1" dirty="0" smtClean="0">
                <a:solidFill>
                  <a:srgbClr val="002060"/>
                </a:solidFill>
              </a:rPr>
              <a:t>Національного університету </a:t>
            </a:r>
            <a:br>
              <a:rPr lang="uk-UA" sz="4400" b="1" dirty="0" smtClean="0">
                <a:solidFill>
                  <a:srgbClr val="002060"/>
                </a:solidFill>
              </a:rPr>
            </a:br>
            <a:r>
              <a:rPr lang="uk-UA" sz="4400" b="1" dirty="0" smtClean="0">
                <a:solidFill>
                  <a:srgbClr val="002060"/>
                </a:solidFill>
              </a:rPr>
              <a:t>«Запорізька політехніка»</a:t>
            </a:r>
            <a:br>
              <a:rPr lang="uk-UA" sz="4400" b="1" dirty="0" smtClean="0">
                <a:solidFill>
                  <a:srgbClr val="002060"/>
                </a:solidFill>
              </a:rPr>
            </a:br>
            <a:r>
              <a:rPr lang="uk-UA" sz="4400" b="1" dirty="0" smtClean="0">
                <a:solidFill>
                  <a:srgbClr val="002060"/>
                </a:solidFill>
              </a:rPr>
              <a:t>2021-2022 </a:t>
            </a:r>
            <a:r>
              <a:rPr lang="uk-UA" sz="4400" b="1" dirty="0" smtClean="0">
                <a:solidFill>
                  <a:srgbClr val="002060"/>
                </a:solidFill>
              </a:rPr>
              <a:t>н/р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КОМП'ЮТЕРНИХ НАУК ТА ТЕХНОЛОГІЙ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uk-UA" sz="2400" dirty="0">
                <a:solidFill>
                  <a:srgbClr val="62180D"/>
                </a:solidFill>
                <a:latin typeface="Trebuchet MS" pitchFamily="34" charset="0"/>
              </a:rPr>
              <a:t>Науково-педагогічні працівники факультету з найвищим рейтингом:</a:t>
            </a:r>
          </a:p>
          <a:p>
            <a:endParaRPr lang="uk-UA" dirty="0" smtClean="0">
              <a:latin typeface="Trebuchet MS" pitchFamily="34" charset="0"/>
            </a:endParaRPr>
          </a:p>
          <a:p>
            <a:r>
              <a:rPr lang="uk-UA" dirty="0" err="1" smtClean="0">
                <a:latin typeface="Trebuchet MS" pitchFamily="34" charset="0"/>
              </a:rPr>
              <a:t>Субботін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>
                <a:latin typeface="Trebuchet MS" pitchFamily="34" charset="0"/>
              </a:rPr>
              <a:t>С.О.	5542,00	</a:t>
            </a:r>
            <a:r>
              <a:rPr lang="uk-UA" dirty="0" smtClean="0">
                <a:latin typeface="Trebuchet MS" pitchFamily="34" charset="0"/>
              </a:rPr>
              <a:t>     Пархоменко </a:t>
            </a:r>
            <a:r>
              <a:rPr lang="uk-UA" dirty="0">
                <a:latin typeface="Trebuchet MS" pitchFamily="34" charset="0"/>
              </a:rPr>
              <a:t>А.В.	3161,00	</a:t>
            </a:r>
          </a:p>
          <a:p>
            <a:r>
              <a:rPr lang="uk-UA" dirty="0">
                <a:latin typeface="Trebuchet MS" pitchFamily="34" charset="0"/>
              </a:rPr>
              <a:t>Олійник А.О.	</a:t>
            </a:r>
            <a:r>
              <a:rPr lang="uk-UA" dirty="0" smtClean="0">
                <a:latin typeface="Trebuchet MS" pitchFamily="34" charset="0"/>
              </a:rPr>
              <a:t>3145,00       </a:t>
            </a:r>
            <a:r>
              <a:rPr lang="uk-UA" dirty="0" err="1" smtClean="0">
                <a:latin typeface="Trebuchet MS" pitchFamily="34" charset="0"/>
              </a:rPr>
              <a:t>Льовкин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>
                <a:latin typeface="Trebuchet MS" pitchFamily="34" charset="0"/>
              </a:rPr>
              <a:t>В.М.	</a:t>
            </a:r>
            <a:r>
              <a:rPr lang="uk-UA" dirty="0" smtClean="0">
                <a:latin typeface="Trebuchet MS" pitchFamily="34" charset="0"/>
              </a:rPr>
              <a:t>	2300,00</a:t>
            </a:r>
            <a:r>
              <a:rPr lang="uk-UA" dirty="0">
                <a:latin typeface="Trebuchet MS" pitchFamily="34" charset="0"/>
              </a:rPr>
              <a:t>	</a:t>
            </a:r>
          </a:p>
          <a:p>
            <a:r>
              <a:rPr lang="uk-UA" dirty="0">
                <a:latin typeface="Trebuchet MS" pitchFamily="34" charset="0"/>
              </a:rPr>
              <a:t>Табунщик Г.В.	</a:t>
            </a:r>
            <a:r>
              <a:rPr lang="uk-UA" dirty="0" smtClean="0">
                <a:latin typeface="Trebuchet MS" pitchFamily="34" charset="0"/>
              </a:rPr>
              <a:t>2139,00       </a:t>
            </a:r>
            <a:r>
              <a:rPr lang="uk-UA" dirty="0" err="1" smtClean="0">
                <a:latin typeface="Trebuchet MS" pitchFamily="34" charset="0"/>
              </a:rPr>
              <a:t>Киричек</a:t>
            </a:r>
            <a:r>
              <a:rPr lang="uk-UA" dirty="0" smtClean="0">
                <a:latin typeface="Trebuchet MS" pitchFamily="34" charset="0"/>
              </a:rPr>
              <a:t> </a:t>
            </a:r>
            <a:r>
              <a:rPr lang="uk-UA" dirty="0">
                <a:latin typeface="Trebuchet MS" pitchFamily="34" charset="0"/>
              </a:rPr>
              <a:t>Г.Г.	</a:t>
            </a:r>
            <a:r>
              <a:rPr lang="uk-UA" dirty="0" smtClean="0">
                <a:latin typeface="Trebuchet MS" pitchFamily="34" charset="0"/>
              </a:rPr>
              <a:t>	2081,00</a:t>
            </a:r>
            <a:r>
              <a:rPr lang="uk-UA" dirty="0">
                <a:latin typeface="Trebuchet MS" pitchFamily="34" charset="0"/>
              </a:rPr>
              <a:t>	</a:t>
            </a:r>
          </a:p>
          <a:p>
            <a:r>
              <a:rPr lang="uk-UA" dirty="0" err="1">
                <a:latin typeface="Trebuchet MS" pitchFamily="34" charset="0"/>
              </a:rPr>
              <a:t>Бакурова</a:t>
            </a:r>
            <a:r>
              <a:rPr lang="uk-UA" dirty="0">
                <a:latin typeface="Trebuchet MS" pitchFamily="34" charset="0"/>
              </a:rPr>
              <a:t> А.В.	2080,00	</a:t>
            </a:r>
          </a:p>
          <a:p>
            <a:endParaRPr lang="uk-UA" dirty="0">
              <a:latin typeface="Trebuchet MS" pitchFamily="34" charset="0"/>
            </a:endParaRPr>
          </a:p>
          <a:p>
            <a:endParaRPr lang="uk-UA" dirty="0">
              <a:latin typeface="Trebuchet MS" pitchFamily="34" charset="0"/>
            </a:endParaRPr>
          </a:p>
        </p:txBody>
      </p:sp>
      <p:graphicFrame>
        <p:nvGraphicFramePr>
          <p:cNvPr id="27651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242298"/>
              </p:ext>
            </p:extLst>
          </p:nvPr>
        </p:nvGraphicFramePr>
        <p:xfrm>
          <a:off x="1120775" y="1031875"/>
          <a:ext cx="7885113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031875"/>
                        <a:ext cx="7885113" cy="372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Заголовок 1"/>
          <p:cNvSpPr>
            <a:spLocks noGrp="1"/>
          </p:cNvSpPr>
          <p:nvPr>
            <p:ph type="ctrTitle"/>
          </p:nvPr>
        </p:nvSpPr>
        <p:spPr>
          <a:xfrm>
            <a:off x="1038225" y="33338"/>
            <a:ext cx="8437563" cy="685800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ЕКОНОМІКИ ТА УПРАВЛІННЯ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Нечаєва І.А.	</a:t>
            </a:r>
            <a:r>
              <a:rPr lang="uk-UA" dirty="0" smtClean="0">
                <a:latin typeface="+mn-lt"/>
                <a:cs typeface="+mn-cs"/>
              </a:rPr>
              <a:t>3218,00	  </a:t>
            </a:r>
            <a:r>
              <a:rPr lang="uk-UA" dirty="0" err="1" smtClean="0">
                <a:latin typeface="+mn-lt"/>
                <a:cs typeface="+mn-cs"/>
              </a:rPr>
              <a:t>Гудзь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П.В.	</a:t>
            </a:r>
            <a:r>
              <a:rPr lang="uk-UA" dirty="0" smtClean="0">
                <a:latin typeface="+mn-lt"/>
                <a:cs typeface="+mn-cs"/>
              </a:rPr>
              <a:t>	3154,00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Атаманюк</a:t>
            </a:r>
            <a:r>
              <a:rPr lang="uk-UA" dirty="0">
                <a:latin typeface="+mn-lt"/>
                <a:cs typeface="+mn-cs"/>
              </a:rPr>
              <a:t> С.І.	</a:t>
            </a:r>
            <a:r>
              <a:rPr lang="uk-UA" dirty="0" smtClean="0">
                <a:latin typeface="+mn-lt"/>
                <a:cs typeface="+mn-cs"/>
              </a:rPr>
              <a:t>2814,00	  Максименко </a:t>
            </a:r>
            <a:r>
              <a:rPr lang="uk-UA" dirty="0">
                <a:latin typeface="+mn-lt"/>
                <a:cs typeface="+mn-cs"/>
              </a:rPr>
              <a:t>І.Я.	2666,00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Шмиголь</a:t>
            </a:r>
            <a:r>
              <a:rPr lang="uk-UA" dirty="0">
                <a:latin typeface="+mn-lt"/>
                <a:cs typeface="+mn-cs"/>
              </a:rPr>
              <a:t> Н.М.	</a:t>
            </a:r>
            <a:r>
              <a:rPr lang="uk-UA" dirty="0" smtClean="0">
                <a:latin typeface="+mn-lt"/>
                <a:cs typeface="+mn-cs"/>
              </a:rPr>
              <a:t>2523,00	  </a:t>
            </a:r>
            <a:r>
              <a:rPr lang="uk-UA" dirty="0" err="1" smtClean="0">
                <a:latin typeface="+mn-lt"/>
                <a:cs typeface="+mn-cs"/>
              </a:rPr>
              <a:t>Пуліна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Т.В.	</a:t>
            </a:r>
            <a:r>
              <a:rPr lang="uk-UA" dirty="0" smtClean="0">
                <a:latin typeface="+mn-lt"/>
                <a:cs typeface="+mn-cs"/>
              </a:rPr>
              <a:t>	2475,00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Кутідзе</a:t>
            </a:r>
            <a:r>
              <a:rPr lang="uk-UA" dirty="0">
                <a:latin typeface="+mn-lt"/>
                <a:cs typeface="+mn-cs"/>
              </a:rPr>
              <a:t> Л.С.	</a:t>
            </a:r>
            <a:r>
              <a:rPr lang="uk-UA" dirty="0" smtClean="0">
                <a:latin typeface="+mn-lt"/>
                <a:cs typeface="+mn-cs"/>
              </a:rPr>
              <a:t>2470,00    </a:t>
            </a:r>
            <a:r>
              <a:rPr lang="uk-UA" dirty="0" err="1" smtClean="0">
                <a:latin typeface="+mn-lt"/>
                <a:cs typeface="+mn-cs"/>
              </a:rPr>
              <a:t>Панкова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А.Ю.	</a:t>
            </a:r>
            <a:r>
              <a:rPr lang="uk-UA" dirty="0" smtClean="0">
                <a:latin typeface="+mn-lt"/>
                <a:cs typeface="+mn-cs"/>
              </a:rPr>
              <a:t>	2390,00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Лищенко</a:t>
            </a:r>
            <a:r>
              <a:rPr lang="uk-UA" dirty="0">
                <a:latin typeface="+mn-lt"/>
                <a:cs typeface="+mn-cs"/>
              </a:rPr>
              <a:t> О.Г.	</a:t>
            </a:r>
            <a:r>
              <a:rPr lang="uk-UA" dirty="0" smtClean="0">
                <a:latin typeface="+mn-lt"/>
                <a:cs typeface="+mn-cs"/>
              </a:rPr>
              <a:t>2376,00	  </a:t>
            </a:r>
            <a:r>
              <a:rPr lang="uk-UA" dirty="0" err="1" smtClean="0">
                <a:latin typeface="+mn-lt"/>
                <a:cs typeface="+mn-cs"/>
              </a:rPr>
              <a:t>Корольков</a:t>
            </a:r>
            <a:r>
              <a:rPr lang="uk-UA" dirty="0" smtClean="0">
                <a:latin typeface="+mn-lt"/>
                <a:cs typeface="+mn-cs"/>
              </a:rPr>
              <a:t> В.В.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	2144,00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Шарова С.В.	</a:t>
            </a:r>
            <a:r>
              <a:rPr lang="uk-UA" dirty="0" smtClean="0">
                <a:latin typeface="+mn-lt"/>
                <a:cs typeface="+mn-cs"/>
              </a:rPr>
              <a:t>2136,00 	  Бабенко-Левада </a:t>
            </a:r>
            <a:r>
              <a:rPr lang="uk-UA" dirty="0">
                <a:latin typeface="+mn-lt"/>
                <a:cs typeface="+mn-cs"/>
              </a:rPr>
              <a:t>В.Г.	2053,00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867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637851"/>
              </p:ext>
            </p:extLst>
          </p:nvPr>
        </p:nvGraphicFramePr>
        <p:xfrm>
          <a:off x="1189038" y="717551"/>
          <a:ext cx="76200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6" name="Диаграмма" r:id="rId3" imgW="8204151" imgH="5587883" progId="Excel.Chart.8">
                  <p:embed/>
                </p:oleObj>
              </mc:Choice>
              <mc:Fallback>
                <p:oleObj name="Диаграмма" r:id="rId3" imgW="8204151" imgH="5587883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717551"/>
                        <a:ext cx="7620000" cy="4038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ГУМАНІТАРНИЙ ФАКУЛЬТЕТ</a:t>
            </a:r>
          </a:p>
        </p:txBody>
      </p:sp>
      <p:graphicFrame>
        <p:nvGraphicFramePr>
          <p:cNvPr id="29698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2017879"/>
              </p:ext>
            </p:extLst>
          </p:nvPr>
        </p:nvGraphicFramePr>
        <p:xfrm>
          <a:off x="1130300" y="738189"/>
          <a:ext cx="7885113" cy="401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738189"/>
                        <a:ext cx="7885113" cy="4017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Прушківська</a:t>
            </a:r>
            <a:r>
              <a:rPr lang="ru-RU" dirty="0">
                <a:latin typeface="+mn-lt"/>
                <a:cs typeface="+mn-cs"/>
              </a:rPr>
              <a:t> Е.В.	2539,00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Приходько А.Н.	2154,00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Антонюк К.	2055,00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Бондаренко О.В.	1760,00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Бондаренко О.М.	1685,00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Заголовок 1"/>
          <p:cNvSpPr>
            <a:spLocks noGrp="1"/>
          </p:cNvSpPr>
          <p:nvPr>
            <p:ph type="ctrTitle"/>
          </p:nvPr>
        </p:nvSpPr>
        <p:spPr>
          <a:xfrm>
            <a:off x="542925" y="125413"/>
            <a:ext cx="9307513" cy="1031875"/>
          </a:xfrm>
        </p:spPr>
        <p:txBody>
          <a:bodyPr/>
          <a:lstStyle/>
          <a:p>
            <a:pPr algn="ctr" eaLnBrk="1" hangingPunct="1"/>
            <a:r>
              <a:rPr lang="uk-UA" sz="3200" b="1" dirty="0" smtClean="0">
                <a:solidFill>
                  <a:srgbClr val="0070C0"/>
                </a:solidFill>
              </a:rPr>
              <a:t>ФАКУЛЬТЕТ МІЖНАРОДНОГО ТУРИЗМУ ТА </a:t>
            </a:r>
            <a:r>
              <a:rPr lang="uk-UA" sz="3200" b="1" dirty="0" smtClean="0">
                <a:solidFill>
                  <a:srgbClr val="0070C0"/>
                </a:solidFill>
              </a:rPr>
              <a:t>ЕКОНОМІКИ</a:t>
            </a:r>
            <a:endParaRPr lang="uk-UA" sz="3200" b="1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072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328524"/>
              </p:ext>
            </p:extLst>
          </p:nvPr>
        </p:nvGraphicFramePr>
        <p:xfrm>
          <a:off x="1130300" y="1347788"/>
          <a:ext cx="7885113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347788"/>
                        <a:ext cx="7885113" cy="3940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19100" y="5287963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Зайцева В.М.	</a:t>
            </a:r>
            <a:r>
              <a:rPr lang="uk-UA" dirty="0" smtClean="0">
                <a:latin typeface="+mn-lt"/>
                <a:cs typeface="+mn-cs"/>
              </a:rPr>
              <a:t>3443,00	</a:t>
            </a:r>
            <a:r>
              <a:rPr lang="uk-UA" dirty="0" err="1" smtClean="0">
                <a:latin typeface="+mn-lt"/>
                <a:cs typeface="+mn-cs"/>
              </a:rPr>
              <a:t>Брутман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А.Б.	3313,00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Цвилий</a:t>
            </a:r>
            <a:r>
              <a:rPr lang="uk-UA" dirty="0">
                <a:latin typeface="+mn-lt"/>
                <a:cs typeface="+mn-cs"/>
              </a:rPr>
              <a:t> С.М.	</a:t>
            </a:r>
            <a:r>
              <a:rPr lang="uk-UA" dirty="0" smtClean="0">
                <a:latin typeface="+mn-lt"/>
                <a:cs typeface="+mn-cs"/>
              </a:rPr>
              <a:t>3233,00	Василенко </a:t>
            </a:r>
            <a:r>
              <a:rPr lang="uk-UA" dirty="0">
                <a:latin typeface="+mn-lt"/>
                <a:cs typeface="+mn-cs"/>
              </a:rPr>
              <a:t>В.Г.	3201,00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Кукліна</a:t>
            </a:r>
            <a:r>
              <a:rPr lang="uk-UA" dirty="0">
                <a:latin typeface="+mn-lt"/>
                <a:cs typeface="+mn-cs"/>
              </a:rPr>
              <a:t> Т.С.	</a:t>
            </a:r>
            <a:r>
              <a:rPr lang="uk-UA" dirty="0" smtClean="0">
                <a:latin typeface="+mn-lt"/>
                <a:cs typeface="+mn-cs"/>
              </a:rPr>
              <a:t>2806,00	Гурова </a:t>
            </a:r>
            <a:r>
              <a:rPr lang="uk-UA" dirty="0">
                <a:latin typeface="+mn-lt"/>
                <a:cs typeface="+mn-cs"/>
              </a:rPr>
              <a:t>Д.Д.	2592,00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Васильєва О.О. 	</a:t>
            </a:r>
            <a:r>
              <a:rPr lang="uk-UA" dirty="0" smtClean="0">
                <a:latin typeface="+mn-lt"/>
                <a:cs typeface="+mn-cs"/>
              </a:rPr>
              <a:t>2548,00	</a:t>
            </a:r>
            <a:r>
              <a:rPr lang="uk-UA" dirty="0" err="1" smtClean="0">
                <a:latin typeface="+mn-lt"/>
                <a:cs typeface="+mn-cs"/>
              </a:rPr>
              <a:t>Горлачова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В.В.	2541,00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ctrTitle"/>
          </p:nvPr>
        </p:nvSpPr>
        <p:spPr>
          <a:xfrm>
            <a:off x="542925" y="125413"/>
            <a:ext cx="9307513" cy="561975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ЮРИДИЧНИЙ ФАКУЛЬТЕТ</a:t>
            </a:r>
          </a:p>
        </p:txBody>
      </p:sp>
      <p:graphicFrame>
        <p:nvGraphicFramePr>
          <p:cNvPr id="3174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401071"/>
              </p:ext>
            </p:extLst>
          </p:nvPr>
        </p:nvGraphicFramePr>
        <p:xfrm>
          <a:off x="1130300" y="1347788"/>
          <a:ext cx="7885113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347788"/>
                        <a:ext cx="7885113" cy="3940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263" y="5287963"/>
            <a:ext cx="999985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Шиян </a:t>
            </a:r>
            <a:r>
              <a:rPr lang="uk-UA" dirty="0" smtClean="0">
                <a:latin typeface="+mn-lt"/>
                <a:cs typeface="+mn-cs"/>
              </a:rPr>
              <a:t>О.Ю.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3286,00		Шиян Д.С. 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	3089,00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Бабарикіна</a:t>
            </a:r>
            <a:r>
              <a:rPr lang="uk-UA" dirty="0">
                <a:latin typeface="+mn-lt"/>
                <a:cs typeface="+mn-cs"/>
              </a:rPr>
              <a:t> </a:t>
            </a:r>
            <a:r>
              <a:rPr lang="uk-UA" dirty="0" smtClean="0">
                <a:latin typeface="+mn-lt"/>
                <a:cs typeface="+mn-cs"/>
              </a:rPr>
              <a:t>Н.А.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3022,00		</a:t>
            </a:r>
            <a:r>
              <a:rPr lang="uk-UA" dirty="0" err="1" smtClean="0">
                <a:latin typeface="+mn-lt"/>
                <a:cs typeface="+mn-cs"/>
              </a:rPr>
              <a:t>Арабаджиєв</a:t>
            </a:r>
            <a:r>
              <a:rPr lang="uk-UA" dirty="0" smtClean="0">
                <a:latin typeface="+mn-lt"/>
                <a:cs typeface="+mn-cs"/>
              </a:rPr>
              <a:t> Д.Ю.</a:t>
            </a:r>
            <a:r>
              <a:rPr lang="uk-UA" dirty="0">
                <a:latin typeface="+mn-lt"/>
                <a:cs typeface="+mn-cs"/>
              </a:rPr>
              <a:t>	2577,00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Купін</a:t>
            </a:r>
            <a:r>
              <a:rPr lang="uk-UA" dirty="0">
                <a:latin typeface="+mn-lt"/>
                <a:cs typeface="+mn-cs"/>
              </a:rPr>
              <a:t> А.П.	</a:t>
            </a:r>
            <a:r>
              <a:rPr lang="uk-UA" dirty="0" smtClean="0">
                <a:latin typeface="+mn-lt"/>
                <a:cs typeface="+mn-cs"/>
              </a:rPr>
              <a:t>2517,00		</a:t>
            </a:r>
            <a:r>
              <a:rPr lang="uk-UA" dirty="0" err="1" smtClean="0">
                <a:latin typeface="+mn-lt"/>
                <a:cs typeface="+mn-cs"/>
              </a:rPr>
              <a:t>Буканов</a:t>
            </a:r>
            <a:r>
              <a:rPr lang="uk-UA" dirty="0" smtClean="0">
                <a:latin typeface="+mn-lt"/>
                <a:cs typeface="+mn-cs"/>
              </a:rPr>
              <a:t> Г.М.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	2486,00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Заголовок 1"/>
          <p:cNvSpPr>
            <a:spLocks noGrp="1"/>
          </p:cNvSpPr>
          <p:nvPr>
            <p:ph type="ctrTitle"/>
          </p:nvPr>
        </p:nvSpPr>
        <p:spPr>
          <a:xfrm>
            <a:off x="430213" y="57150"/>
            <a:ext cx="9309100" cy="1062038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УПРАВЛІННЯ ФІЗИЧНОЮ КУЛЬТУРОЮ ТА СПОРТОМ</a:t>
            </a:r>
          </a:p>
        </p:txBody>
      </p:sp>
      <p:graphicFrame>
        <p:nvGraphicFramePr>
          <p:cNvPr id="32770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101914"/>
              </p:ext>
            </p:extLst>
          </p:nvPr>
        </p:nvGraphicFramePr>
        <p:xfrm>
          <a:off x="1142206" y="1119188"/>
          <a:ext cx="7885113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1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206" y="1119188"/>
                        <a:ext cx="7885113" cy="3940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513" y="5059363"/>
            <a:ext cx="999985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Ковальова </a:t>
            </a:r>
            <a:r>
              <a:rPr lang="uk-UA" dirty="0" smtClean="0">
                <a:latin typeface="+mn-lt"/>
                <a:cs typeface="+mn-cs"/>
              </a:rPr>
              <a:t>О.В.</a:t>
            </a:r>
            <a:r>
              <a:rPr lang="uk-UA" dirty="0">
                <a:latin typeface="+mn-lt"/>
                <a:cs typeface="+mn-cs"/>
              </a:rPr>
              <a:t>	2603,00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Чухланцева</a:t>
            </a:r>
            <a:r>
              <a:rPr lang="uk-UA" dirty="0">
                <a:latin typeface="+mn-lt"/>
                <a:cs typeface="+mn-cs"/>
              </a:rPr>
              <a:t> </a:t>
            </a:r>
            <a:r>
              <a:rPr lang="uk-UA" dirty="0" smtClean="0">
                <a:latin typeface="+mn-lt"/>
                <a:cs typeface="+mn-cs"/>
              </a:rPr>
              <a:t>Н.В.</a:t>
            </a:r>
            <a:r>
              <a:rPr lang="uk-UA" dirty="0">
                <a:latin typeface="+mn-lt"/>
                <a:cs typeface="+mn-cs"/>
              </a:rPr>
              <a:t>	1863,00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Пущіна</a:t>
            </a:r>
            <a:r>
              <a:rPr lang="uk-UA" dirty="0">
                <a:latin typeface="+mn-lt"/>
                <a:cs typeface="+mn-cs"/>
              </a:rPr>
              <a:t> І.В.	1745,00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Мазін</a:t>
            </a:r>
            <a:r>
              <a:rPr lang="uk-UA" dirty="0">
                <a:latin typeface="+mn-lt"/>
                <a:cs typeface="+mn-cs"/>
              </a:rPr>
              <a:t> </a:t>
            </a:r>
            <a:r>
              <a:rPr lang="uk-UA" dirty="0" smtClean="0">
                <a:latin typeface="+mn-lt"/>
                <a:cs typeface="+mn-cs"/>
              </a:rPr>
              <a:t>В.М.</a:t>
            </a:r>
            <a:r>
              <a:rPr lang="uk-UA" dirty="0">
                <a:latin typeface="+mn-lt"/>
                <a:cs typeface="+mn-cs"/>
              </a:rPr>
              <a:t>	1740,00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Заголовок 1"/>
          <p:cNvSpPr>
            <a:spLocks noGrp="1"/>
          </p:cNvSpPr>
          <p:nvPr>
            <p:ph type="ctrTitle"/>
          </p:nvPr>
        </p:nvSpPr>
        <p:spPr>
          <a:xfrm>
            <a:off x="454025" y="173038"/>
            <a:ext cx="9309100" cy="714375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СОЦІАЛЬНИХ НАУК</a:t>
            </a:r>
          </a:p>
        </p:txBody>
      </p:sp>
      <p:graphicFrame>
        <p:nvGraphicFramePr>
          <p:cNvPr id="3379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342699"/>
              </p:ext>
            </p:extLst>
          </p:nvPr>
        </p:nvGraphicFramePr>
        <p:xfrm>
          <a:off x="1130300" y="1347789"/>
          <a:ext cx="7885113" cy="3772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5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1347789"/>
                        <a:ext cx="7885113" cy="3772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2263" y="5287963"/>
            <a:ext cx="9999853" cy="184665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Попович В.М.	</a:t>
            </a:r>
            <a:r>
              <a:rPr lang="ru-RU" dirty="0" smtClean="0">
                <a:latin typeface="+mn-lt"/>
                <a:cs typeface="+mn-cs"/>
              </a:rPr>
              <a:t>3435,00	</a:t>
            </a:r>
            <a:r>
              <a:rPr lang="ru-RU" dirty="0" err="1" smtClean="0">
                <a:latin typeface="+mn-lt"/>
                <a:cs typeface="+mn-cs"/>
              </a:rPr>
              <a:t>Бочелюк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В.Й.	3076,00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Щербина С.С.	</a:t>
            </a:r>
            <a:r>
              <a:rPr lang="ru-RU" dirty="0" smtClean="0">
                <a:latin typeface="+mn-lt"/>
                <a:cs typeface="+mn-cs"/>
              </a:rPr>
              <a:t>2126,00	</a:t>
            </a:r>
            <a:r>
              <a:rPr lang="ru-RU" dirty="0" err="1" smtClean="0">
                <a:latin typeface="+mn-lt"/>
                <a:cs typeface="+mn-cs"/>
              </a:rPr>
              <a:t>Серга</a:t>
            </a:r>
            <a:r>
              <a:rPr lang="ru-RU" dirty="0" smtClean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Т.О.	2092,00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Погребна</a:t>
            </a:r>
            <a:r>
              <a:rPr lang="ru-RU" dirty="0">
                <a:latin typeface="+mn-lt"/>
                <a:cs typeface="+mn-cs"/>
              </a:rPr>
              <a:t> В.Л.	2017,00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Заголовок 1"/>
          <p:cNvSpPr>
            <a:spLocks noGrp="1"/>
          </p:cNvSpPr>
          <p:nvPr>
            <p:ph type="ctrTitle"/>
          </p:nvPr>
        </p:nvSpPr>
        <p:spPr>
          <a:xfrm>
            <a:off x="454025" y="173038"/>
            <a:ext cx="9309100" cy="546100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РЕЙТИНГ ФАКУЛЬТЕТІВ</a:t>
            </a:r>
          </a:p>
        </p:txBody>
      </p:sp>
      <p:graphicFrame>
        <p:nvGraphicFramePr>
          <p:cNvPr id="34818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419835"/>
              </p:ext>
            </p:extLst>
          </p:nvPr>
        </p:nvGraphicFramePr>
        <p:xfrm>
          <a:off x="963613" y="702878"/>
          <a:ext cx="8023225" cy="5452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9" name="Диаграмма" r:id="rId3" imgW="8102748" imgH="5467372" progId="Excel.Chart.8">
                  <p:embed/>
                </p:oleObj>
              </mc:Choice>
              <mc:Fallback>
                <p:oleObj name="Диаграмма" r:id="rId3" imgW="8102748" imgH="5467372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702878"/>
                        <a:ext cx="8023225" cy="54522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7713" y="1316038"/>
            <a:ext cx="6640512" cy="4772025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uk-UA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9913" y="2686050"/>
            <a:ext cx="656272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0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ДЯКУЮ ЗА УВАГУ!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825500" y="290513"/>
            <a:ext cx="6073775" cy="5843587"/>
          </a:xfrm>
        </p:spPr>
        <p:txBody>
          <a:bodyPr/>
          <a:lstStyle/>
          <a:p>
            <a:pPr algn="l" eaLnBrk="1" hangingPunct="1"/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Рейтингове оцінювання за 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2021-2022 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навчальний рік здійснювалося у відповідності до «Положення про рейтингову систему оцінки діяльності науково-педагогічних працівників, кафедр і факультетів 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Національного університету «Запорізька політехніка» затвердженого </a:t>
            </a:r>
            <a:r>
              <a:rPr lang="uk-UA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Наказом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від 30 серпня 2019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р.	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uk-UA" sz="2400" b="1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239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протокол №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засідання Вченої ради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НУ «Запорізька політехніка»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від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30.08.19) </a:t>
            </a:r>
            <a:r>
              <a:rPr lang="ru-RU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</a:t>
            </a:r>
            <a:r>
              <a:rPr lang="ru-RU" sz="2400" b="1" dirty="0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		</a:t>
            </a:r>
            <a:endParaRPr lang="uk-UA" sz="2400" b="1" dirty="0" smtClean="0">
              <a:solidFill>
                <a:srgbClr val="6218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519" y="2045899"/>
            <a:ext cx="2170364" cy="25544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ctrTitle"/>
          </p:nvPr>
        </p:nvSpPr>
        <p:spPr>
          <a:xfrm>
            <a:off x="323850" y="739775"/>
            <a:ext cx="3292475" cy="5400675"/>
          </a:xfrm>
        </p:spPr>
        <p:txBody>
          <a:bodyPr/>
          <a:lstStyle/>
          <a:p>
            <a:pPr algn="l" eaLnBrk="1" hangingPunct="1"/>
            <a:r>
              <a:rPr lang="uk-UA" sz="2400" b="1" smtClean="0">
                <a:solidFill>
                  <a:srgbClr val="6218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Згідно «Положення …» оцінювання здійснювалося для кожного науково-педагогічного працівника університету, окремо для кожної кафедри, для кожного факультету університету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67163" y="465138"/>
            <a:ext cx="2062162" cy="939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факультет</a:t>
            </a:r>
          </a:p>
        </p:txBody>
      </p:sp>
      <p:sp>
        <p:nvSpPr>
          <p:cNvPr id="4" name="Овал 3"/>
          <p:cNvSpPr/>
          <p:nvPr/>
        </p:nvSpPr>
        <p:spPr>
          <a:xfrm>
            <a:off x="4687888" y="2454275"/>
            <a:ext cx="2103437" cy="9652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4040188" y="4530725"/>
            <a:ext cx="1887537" cy="55721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4192588" y="4683125"/>
            <a:ext cx="1887537" cy="557213"/>
          </a:xfrm>
          <a:prstGeom prst="rect">
            <a:avLst/>
          </a:prstGeom>
          <a:solidFill>
            <a:srgbClr val="002F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4344988" y="4835525"/>
            <a:ext cx="1887537" cy="557213"/>
          </a:xfrm>
          <a:prstGeom prst="rect">
            <a:avLst/>
          </a:prstGeom>
          <a:solidFill>
            <a:srgbClr val="0055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4497388" y="4987925"/>
            <a:ext cx="1887537" cy="557213"/>
          </a:xfrm>
          <a:prstGeom prst="rect">
            <a:avLst/>
          </a:prstGeom>
          <a:solidFill>
            <a:srgbClr val="478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4649788" y="5140325"/>
            <a:ext cx="1887537" cy="557213"/>
          </a:xfrm>
          <a:prstGeom prst="rect">
            <a:avLst/>
          </a:prstGeom>
          <a:solidFill>
            <a:srgbClr val="7DA8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4802188" y="5292725"/>
            <a:ext cx="1887537" cy="557213"/>
          </a:xfrm>
          <a:prstGeom prst="rect">
            <a:avLst/>
          </a:prstGeom>
          <a:solidFill>
            <a:srgbClr val="B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3" name="Прямоугольник 12"/>
          <p:cNvSpPr/>
          <p:nvPr/>
        </p:nvSpPr>
        <p:spPr>
          <a:xfrm>
            <a:off x="4954588" y="5445125"/>
            <a:ext cx="1887537" cy="557213"/>
          </a:xfrm>
          <a:prstGeom prst="rect">
            <a:avLst/>
          </a:prstGeom>
          <a:solidFill>
            <a:srgbClr val="AADB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НПП</a:t>
            </a:r>
          </a:p>
        </p:txBody>
      </p:sp>
      <p:sp>
        <p:nvSpPr>
          <p:cNvPr id="14" name="Овал 13"/>
          <p:cNvSpPr/>
          <p:nvPr/>
        </p:nvSpPr>
        <p:spPr>
          <a:xfrm>
            <a:off x="4840288" y="2581275"/>
            <a:ext cx="2103437" cy="96361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4992688" y="2733675"/>
            <a:ext cx="2103437" cy="96361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tx1"/>
                </a:solidFill>
              </a:rPr>
              <a:t>кафедра</a:t>
            </a:r>
          </a:p>
        </p:txBody>
      </p:sp>
      <p:sp>
        <p:nvSpPr>
          <p:cNvPr id="7" name="Стрелка вправо 6"/>
          <p:cNvSpPr/>
          <p:nvPr/>
        </p:nvSpPr>
        <p:spPr>
          <a:xfrm rot="18462156">
            <a:off x="4852988" y="3705225"/>
            <a:ext cx="755650" cy="67945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4235015">
            <a:off x="5136356" y="1618457"/>
            <a:ext cx="942975" cy="588962"/>
          </a:xfrm>
          <a:prstGeom prst="left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2141" y="2162889"/>
            <a:ext cx="2170364" cy="255444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МАШИНОБУДІВНИЙ ФАКУЛЬТЕТ</a:t>
            </a:r>
          </a:p>
        </p:txBody>
      </p:sp>
      <p:graphicFrame>
        <p:nvGraphicFramePr>
          <p:cNvPr id="21506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745301"/>
              </p:ext>
            </p:extLst>
          </p:nvPr>
        </p:nvGraphicFramePr>
        <p:xfrm>
          <a:off x="1524936" y="833437"/>
          <a:ext cx="7885113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8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936" y="833437"/>
                        <a:ext cx="7885113" cy="376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  <a:cs typeface="+mn-cs"/>
              </a:rPr>
              <a:t>Фролов М.В.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2509,00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Качан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О.Я.		1949,00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Циганов</a:t>
            </a:r>
            <a:r>
              <a:rPr lang="ru-RU" dirty="0" smtClean="0">
                <a:latin typeface="+mn-lt"/>
                <a:cs typeface="+mn-cs"/>
              </a:rPr>
              <a:t> В.В.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1755,00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Широкобоков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В.В.</a:t>
            </a:r>
            <a:r>
              <a:rPr lang="ru-RU" dirty="0">
                <a:latin typeface="+mn-lt"/>
                <a:cs typeface="+mn-cs"/>
              </a:rPr>
              <a:t>	1703,00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Бабенко </a:t>
            </a:r>
            <a:r>
              <a:rPr lang="ru-RU" dirty="0" smtClean="0">
                <a:latin typeface="+mn-lt"/>
                <a:cs typeface="+mn-cs"/>
              </a:rPr>
              <a:t>О.М.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1594,00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ТРАНСПОРТНИЙ ФАКУЛЬТЕТ</a:t>
            </a:r>
          </a:p>
        </p:txBody>
      </p:sp>
      <p:graphicFrame>
        <p:nvGraphicFramePr>
          <p:cNvPr id="22530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7177"/>
              </p:ext>
            </p:extLst>
          </p:nvPr>
        </p:nvGraphicFramePr>
        <p:xfrm>
          <a:off x="965200" y="827772"/>
          <a:ext cx="8199438" cy="3840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Диаграмма" r:id="rId3" imgW="8197838" imgH="5042017" progId="Excel.Chart.8">
                  <p:embed/>
                </p:oleObj>
              </mc:Choice>
              <mc:Fallback>
                <p:oleObj name="Диаграмма" r:id="rId3" imgW="8197838" imgH="504201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827772"/>
                        <a:ext cx="8199438" cy="38404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Беліков</a:t>
            </a:r>
            <a:r>
              <a:rPr lang="ru-RU" dirty="0" smtClean="0">
                <a:latin typeface="+mn-lt"/>
                <a:cs typeface="+mn-cs"/>
              </a:rPr>
              <a:t> С.Б.	</a:t>
            </a:r>
            <a:r>
              <a:rPr lang="ru-RU" dirty="0">
                <a:latin typeface="+mn-lt"/>
                <a:cs typeface="+mn-cs"/>
              </a:rPr>
              <a:t>	2185,00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Слинько </a:t>
            </a:r>
            <a:r>
              <a:rPr lang="ru-RU" dirty="0" smtClean="0">
                <a:latin typeface="+mn-lt"/>
                <a:cs typeface="+mn-cs"/>
              </a:rPr>
              <a:t>Г.І.	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1955,00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Дударенко </a:t>
            </a:r>
            <a:r>
              <a:rPr lang="ru-RU" dirty="0" smtClean="0">
                <a:latin typeface="+mn-lt"/>
                <a:cs typeface="+mn-cs"/>
              </a:rPr>
              <a:t>О.В.	</a:t>
            </a:r>
            <a:r>
              <a:rPr lang="ru-RU" dirty="0">
                <a:latin typeface="+mn-lt"/>
                <a:cs typeface="+mn-cs"/>
              </a:rPr>
              <a:t>	1816,00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Турпак</a:t>
            </a:r>
            <a:r>
              <a:rPr lang="ru-RU" dirty="0">
                <a:latin typeface="+mn-lt"/>
                <a:cs typeface="+mn-cs"/>
              </a:rPr>
              <a:t> С.М.	</a:t>
            </a:r>
            <a:r>
              <a:rPr lang="ru-RU" dirty="0" smtClean="0">
                <a:latin typeface="+mn-lt"/>
                <a:cs typeface="+mn-cs"/>
              </a:rPr>
              <a:t>	1655,00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ІНЖЕНЕРНО-ФІЗИЧНИЙ ФАКУЛЬТЕТ</a:t>
            </a:r>
          </a:p>
        </p:txBody>
      </p:sp>
      <p:graphicFrame>
        <p:nvGraphicFramePr>
          <p:cNvPr id="23554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474602"/>
              </p:ext>
            </p:extLst>
          </p:nvPr>
        </p:nvGraphicFramePr>
        <p:xfrm>
          <a:off x="1411287" y="852487"/>
          <a:ext cx="7885113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5" name="Диаграмма" r:id="rId3" imgW="8096435" imgH="5454687" progId="Excel.Chart.8">
                  <p:embed/>
                </p:oleObj>
              </mc:Choice>
              <mc:Fallback>
                <p:oleObj name="Диаграмма" r:id="rId3" imgW="8096435" imgH="5454687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1287" y="852487"/>
                        <a:ext cx="7885113" cy="372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Іванов</a:t>
            </a:r>
            <a:r>
              <a:rPr lang="ru-RU" dirty="0" smtClean="0">
                <a:latin typeface="+mn-lt"/>
                <a:cs typeface="+mn-cs"/>
              </a:rPr>
              <a:t> В.Г.</a:t>
            </a:r>
            <a:r>
              <a:rPr lang="ru-RU" dirty="0">
                <a:latin typeface="+mn-lt"/>
                <a:cs typeface="+mn-cs"/>
              </a:rPr>
              <a:t>	</a:t>
            </a:r>
            <a:r>
              <a:rPr lang="ru-RU" dirty="0" smtClean="0">
                <a:latin typeface="+mn-lt"/>
                <a:cs typeface="+mn-cs"/>
              </a:rPr>
              <a:t>	4014,00</a:t>
            </a: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Ольшанецький</a:t>
            </a:r>
            <a:r>
              <a:rPr lang="ru-RU" dirty="0" smtClean="0">
                <a:latin typeface="+mn-lt"/>
                <a:cs typeface="+mn-cs"/>
              </a:rPr>
              <a:t> В.Ю.	2554,00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Парахневіч</a:t>
            </a:r>
            <a:r>
              <a:rPr lang="ru-RU" dirty="0" smtClean="0">
                <a:latin typeface="+mn-lt"/>
                <a:cs typeface="+mn-cs"/>
              </a:rPr>
              <a:t> Є.М.		2472,00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Заголовок 1"/>
          <p:cNvSpPr>
            <a:spLocks noGrp="1"/>
          </p:cNvSpPr>
          <p:nvPr>
            <p:ph type="ctrTitle"/>
          </p:nvPr>
        </p:nvSpPr>
        <p:spPr>
          <a:xfrm>
            <a:off x="1903413" y="125413"/>
            <a:ext cx="7947025" cy="547687"/>
          </a:xfrm>
        </p:spPr>
        <p:txBody>
          <a:bodyPr/>
          <a:lstStyle/>
          <a:p>
            <a:pPr algn="l" eaLnBrk="1" hangingPunct="1"/>
            <a:r>
              <a:rPr lang="uk-UA" sz="3200" b="1" smtClean="0">
                <a:solidFill>
                  <a:srgbClr val="0070C0"/>
                </a:solidFill>
              </a:rPr>
              <a:t>ЕЛЕКТРОТЕХНІЧНИЙ ФАКУЛЬТЕТ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 smtClean="0">
                <a:latin typeface="+mn-lt"/>
                <a:cs typeface="+mn-cs"/>
              </a:rPr>
              <a:t>Яримбаш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Д.С.	</a:t>
            </a:r>
            <a:r>
              <a:rPr lang="uk-UA" dirty="0" smtClean="0">
                <a:latin typeface="+mn-lt"/>
                <a:cs typeface="+mn-cs"/>
              </a:rPr>
              <a:t>3012,00     Назарова </a:t>
            </a:r>
            <a:r>
              <a:rPr lang="uk-UA" dirty="0">
                <a:latin typeface="+mn-lt"/>
                <a:cs typeface="+mn-cs"/>
              </a:rPr>
              <a:t>О.С.	2620,00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Яримбаш</a:t>
            </a:r>
            <a:r>
              <a:rPr lang="uk-UA" dirty="0">
                <a:latin typeface="+mn-lt"/>
                <a:cs typeface="+mn-cs"/>
              </a:rPr>
              <a:t> С.Т.	</a:t>
            </a:r>
            <a:r>
              <a:rPr lang="uk-UA" dirty="0" smtClean="0">
                <a:latin typeface="+mn-lt"/>
                <a:cs typeface="+mn-cs"/>
              </a:rPr>
              <a:t>2542,00     </a:t>
            </a:r>
            <a:r>
              <a:rPr lang="uk-UA" dirty="0" err="1" smtClean="0">
                <a:latin typeface="+mn-lt"/>
                <a:cs typeface="+mn-cs"/>
              </a:rPr>
              <a:t>Кулагін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Д.О.	2182,00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Коцур</a:t>
            </a:r>
            <a:r>
              <a:rPr lang="uk-UA" dirty="0">
                <a:latin typeface="+mn-lt"/>
                <a:cs typeface="+mn-cs"/>
              </a:rPr>
              <a:t> М.І.	</a:t>
            </a:r>
            <a:r>
              <a:rPr lang="uk-UA" dirty="0" smtClean="0">
                <a:latin typeface="+mn-lt"/>
                <a:cs typeface="+mn-cs"/>
              </a:rPr>
              <a:t>2110,00     Антонов </a:t>
            </a:r>
            <a:r>
              <a:rPr lang="uk-UA" dirty="0">
                <a:latin typeface="+mn-lt"/>
                <a:cs typeface="+mn-cs"/>
              </a:rPr>
              <a:t>М.Л.	2080,00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4579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036046"/>
              </p:ext>
            </p:extLst>
          </p:nvPr>
        </p:nvGraphicFramePr>
        <p:xfrm>
          <a:off x="1062038" y="1031875"/>
          <a:ext cx="8023225" cy="372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0" name="Диаграмма" r:id="rId3" imgW="8102748" imgH="5467372" progId="Excel.Chart.8">
                  <p:embed/>
                </p:oleObj>
              </mc:Choice>
              <mc:Fallback>
                <p:oleObj name="Диаграмма" r:id="rId3" imgW="8102748" imgH="5467372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1031875"/>
                        <a:ext cx="8023225" cy="372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БУДІВНИЦТВА АРХІТЕКТУРИ ТА ДИЗАЙНУ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40065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smtClean="0">
                <a:latin typeface="+mn-lt"/>
                <a:cs typeface="+mn-cs"/>
              </a:rPr>
              <a:t>Ткаченко А.М.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4645,00        </a:t>
            </a:r>
            <a:r>
              <a:rPr lang="uk-UA" dirty="0" err="1" smtClean="0">
                <a:latin typeface="+mn-lt"/>
                <a:cs typeface="+mn-cs"/>
              </a:rPr>
              <a:t>Мітяєв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О.А.	</a:t>
            </a:r>
            <a:r>
              <a:rPr lang="uk-UA" dirty="0" smtClean="0">
                <a:latin typeface="+mn-lt"/>
                <a:cs typeface="+mn-cs"/>
              </a:rPr>
              <a:t>  2928,00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Левченко </a:t>
            </a:r>
            <a:r>
              <a:rPr lang="uk-UA" dirty="0" smtClean="0">
                <a:latin typeface="+mn-lt"/>
                <a:cs typeface="+mn-cs"/>
              </a:rPr>
              <a:t>Н.М.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2825,00        </a:t>
            </a:r>
            <a:r>
              <a:rPr lang="uk-UA" dirty="0" err="1" smtClean="0">
                <a:latin typeface="+mn-lt"/>
                <a:cs typeface="+mn-cs"/>
              </a:rPr>
              <a:t>Крайнік</a:t>
            </a:r>
            <a:r>
              <a:rPr lang="uk-UA" dirty="0" smtClean="0">
                <a:latin typeface="+mn-lt"/>
                <a:cs typeface="+mn-cs"/>
              </a:rPr>
              <a:t> О.М. 2715,00</a:t>
            </a: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 err="1">
                <a:latin typeface="+mn-lt"/>
                <a:cs typeface="+mn-cs"/>
              </a:rPr>
              <a:t>Пожуєва</a:t>
            </a:r>
            <a:r>
              <a:rPr lang="uk-UA" dirty="0">
                <a:latin typeface="+mn-lt"/>
                <a:cs typeface="+mn-cs"/>
              </a:rPr>
              <a:t> </a:t>
            </a:r>
            <a:r>
              <a:rPr lang="uk-UA" dirty="0" smtClean="0">
                <a:latin typeface="+mn-lt"/>
                <a:cs typeface="+mn-cs"/>
              </a:rPr>
              <a:t>Т.О.</a:t>
            </a:r>
            <a:r>
              <a:rPr lang="uk-UA" dirty="0">
                <a:latin typeface="+mn-lt"/>
                <a:cs typeface="+mn-cs"/>
              </a:rPr>
              <a:t>	</a:t>
            </a:r>
            <a:r>
              <a:rPr lang="uk-UA" dirty="0" smtClean="0">
                <a:latin typeface="+mn-lt"/>
                <a:cs typeface="+mn-cs"/>
              </a:rPr>
              <a:t>2522,00        </a:t>
            </a:r>
            <a:r>
              <a:rPr lang="uk-UA" dirty="0" err="1" smtClean="0">
                <a:latin typeface="+mn-lt"/>
                <a:cs typeface="+mn-cs"/>
              </a:rPr>
              <a:t>Рижова</a:t>
            </a:r>
            <a:r>
              <a:rPr lang="uk-UA" dirty="0" smtClean="0">
                <a:latin typeface="+mn-lt"/>
                <a:cs typeface="+mn-cs"/>
              </a:rPr>
              <a:t> </a:t>
            </a:r>
            <a:r>
              <a:rPr lang="uk-UA" dirty="0">
                <a:latin typeface="+mn-lt"/>
                <a:cs typeface="+mn-cs"/>
              </a:rPr>
              <a:t>І.С</a:t>
            </a:r>
            <a:r>
              <a:rPr lang="uk-UA" dirty="0" smtClean="0">
                <a:latin typeface="+mn-lt"/>
                <a:cs typeface="+mn-cs"/>
              </a:rPr>
              <a:t>. </a:t>
            </a:r>
            <a:r>
              <a:rPr lang="uk-UA" dirty="0">
                <a:latin typeface="+mn-lt"/>
                <a:cs typeface="+mn-cs"/>
              </a:rPr>
              <a:t>	2152,00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  <a:cs typeface="+mn-cs"/>
              </a:rPr>
              <a:t>Захарова С.О.	2117,00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5603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309609"/>
              </p:ext>
            </p:extLst>
          </p:nvPr>
        </p:nvGraphicFramePr>
        <p:xfrm>
          <a:off x="1023938" y="1260909"/>
          <a:ext cx="8199437" cy="3495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4" name="Диаграмма" r:id="rId3" imgW="8197838" imgH="5042017" progId="Excel.Chart.8">
                  <p:embed/>
                </p:oleObj>
              </mc:Choice>
              <mc:Fallback>
                <p:oleObj name="Диаграмма" r:id="rId3" imgW="8197838" imgH="5042017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1260909"/>
                        <a:ext cx="8199437" cy="34952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Заголовок 1"/>
          <p:cNvSpPr>
            <a:spLocks noGrp="1"/>
          </p:cNvSpPr>
          <p:nvPr>
            <p:ph type="ctrTitle"/>
          </p:nvPr>
        </p:nvSpPr>
        <p:spPr>
          <a:xfrm>
            <a:off x="1381125" y="-9525"/>
            <a:ext cx="7947025" cy="1033463"/>
          </a:xfrm>
        </p:spPr>
        <p:txBody>
          <a:bodyPr/>
          <a:lstStyle/>
          <a:p>
            <a:pPr algn="ctr" eaLnBrk="1" hangingPunct="1"/>
            <a:r>
              <a:rPr lang="uk-UA" sz="3200" b="1" smtClean="0">
                <a:solidFill>
                  <a:srgbClr val="0070C0"/>
                </a:solidFill>
              </a:rPr>
              <a:t>ФАКУЛЬТЕТ РАДІОЕЛЕКТРОНІКИ ТА ТЕЛЕКОМУНІКАЦІЙ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013" y="4756150"/>
            <a:ext cx="9999853" cy="212365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Науково-педагогічні працівники факультету з найвищим рейтингом: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>
                <a:latin typeface="+mn-lt"/>
                <a:cs typeface="+mn-cs"/>
              </a:rPr>
              <a:t>Коротун</a:t>
            </a:r>
            <a:r>
              <a:rPr lang="ru-RU" dirty="0" smtClean="0">
                <a:latin typeface="+mn-lt"/>
                <a:cs typeface="+mn-cs"/>
              </a:rPr>
              <a:t> А.В.</a:t>
            </a:r>
            <a:r>
              <a:rPr lang="ru-RU" dirty="0">
                <a:latin typeface="+mn-lt"/>
                <a:cs typeface="+mn-cs"/>
              </a:rPr>
              <a:t>	3066,00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Сніжной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Г.В.</a:t>
            </a:r>
            <a:r>
              <a:rPr lang="ru-RU" dirty="0">
                <a:latin typeface="+mn-lt"/>
                <a:cs typeface="+mn-cs"/>
              </a:rPr>
              <a:t>	1946,00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Карпуков</a:t>
            </a:r>
            <a:r>
              <a:rPr lang="ru-RU" dirty="0">
                <a:latin typeface="+mn-lt"/>
                <a:cs typeface="+mn-cs"/>
              </a:rPr>
              <a:t> Л.М.	1933,00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atin typeface="+mn-lt"/>
                <a:cs typeface="+mn-cs"/>
              </a:rPr>
              <a:t>Погосов</a:t>
            </a:r>
            <a:r>
              <a:rPr lang="ru-RU" dirty="0">
                <a:latin typeface="+mn-lt"/>
                <a:cs typeface="+mn-cs"/>
              </a:rPr>
              <a:t> </a:t>
            </a:r>
            <a:r>
              <a:rPr lang="ru-RU" dirty="0" smtClean="0">
                <a:latin typeface="+mn-lt"/>
                <a:cs typeface="+mn-cs"/>
              </a:rPr>
              <a:t>В.В.</a:t>
            </a:r>
            <a:r>
              <a:rPr lang="ru-RU" dirty="0">
                <a:latin typeface="+mn-lt"/>
                <a:cs typeface="+mn-cs"/>
              </a:rPr>
              <a:t>	1615,00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</p:txBody>
      </p:sp>
      <p:graphicFrame>
        <p:nvGraphicFramePr>
          <p:cNvPr id="26627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882743"/>
              </p:ext>
            </p:extLst>
          </p:nvPr>
        </p:nvGraphicFramePr>
        <p:xfrm>
          <a:off x="1376363" y="1022350"/>
          <a:ext cx="7620000" cy="3665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8" name="Диаграмма" r:id="rId3" imgW="8204151" imgH="5587883" progId="Excel.Chart.8">
                  <p:embed/>
                </p:oleObj>
              </mc:Choice>
              <mc:Fallback>
                <p:oleObj name="Диаграмма" r:id="rId3" imgW="8204151" imgH="5587883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1022350"/>
                        <a:ext cx="7620000" cy="36651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1022</TotalTime>
  <Words>673</Words>
  <Application>Microsoft Office PowerPoint</Application>
  <PresentationFormat>Широкоэкранный</PresentationFormat>
  <Paragraphs>95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Trebuchet MS</vt:lpstr>
      <vt:lpstr>Verdana</vt:lpstr>
      <vt:lpstr>Wingdings 3</vt:lpstr>
      <vt:lpstr>Аспект</vt:lpstr>
      <vt:lpstr>Диаграмма Microsoft Excel</vt:lpstr>
      <vt:lpstr>Рейтингова оцінка діяльності науково-педагогічних працівників, кафедр і факультетів Національного університету  «Запорізька політехніка» 2021-2022 н/р</vt:lpstr>
      <vt:lpstr>Рейтингове оцінювання за 2021-2022 навчальний рік здійснювалося у відповідності до «Положення про рейтингову систему оцінки діяльності науково-педагогічних працівників, кафедр і факультетів Національного університету «Запорізька політехніка» затвердженого Наказом від 30 серпня 2019 р.  № 239 (протокол №1 засідання Вченої ради НУ «Запорізька політехніка» від 30.08.19)       </vt:lpstr>
      <vt:lpstr>Згідно «Положення …» оцінювання здійснювалося для кожного науково-педагогічного працівника університету, окремо для кожної кафедри, для кожного факультету університету </vt:lpstr>
      <vt:lpstr>МАШИНОБУДІВНИЙ ФАКУЛЬТЕТ</vt:lpstr>
      <vt:lpstr>ТРАНСПОРТНИЙ ФАКУЛЬТЕТ</vt:lpstr>
      <vt:lpstr>ІНЖЕНЕРНО-ФІЗИЧНИЙ ФАКУЛЬТЕТ</vt:lpstr>
      <vt:lpstr>ЕЛЕКТРОТЕХНІЧНИЙ ФАКУЛЬТЕТ</vt:lpstr>
      <vt:lpstr>ФАКУЛЬТЕТ БУДІВНИЦТВА АРХІТЕКТУРИ ТА ДИЗАЙНУ</vt:lpstr>
      <vt:lpstr>ФАКУЛЬТЕТ РАДІОЕЛЕКТРОНІКИ ТА ТЕЛЕКОМУНІКАЦІЙ</vt:lpstr>
      <vt:lpstr>ФАКУЛЬТЕТ КОМП'ЮТЕРНИХ НАУК ТА ТЕХНОЛОГІЙ</vt:lpstr>
      <vt:lpstr>ФАКУЛЬТЕТ ЕКОНОМІКИ ТА УПРАВЛІННЯ</vt:lpstr>
      <vt:lpstr>ГУМАНІТАРНИЙ ФАКУЛЬТЕТ</vt:lpstr>
      <vt:lpstr>ФАКУЛЬТЕТ МІЖНАРОДНОГО ТУРИЗМУ ТА ЕКОНОМІКИ</vt:lpstr>
      <vt:lpstr>ЮРИДИЧНИЙ ФАКУЛЬТЕТ</vt:lpstr>
      <vt:lpstr>ФАКУЛЬТЕТ УПРАВЛІННЯ ФІЗИЧНОЮ КУЛЬТУРОЮ ТА СПОРТОМ</vt:lpstr>
      <vt:lpstr>ФАКУЛЬТЕТ СОЦІАЛЬНИХ НАУК</vt:lpstr>
      <vt:lpstr>РЕЙТИНГ ФАКУЛЬТЕТІВ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ПІДВИЩЕННЯ КВАЛІФІКАЦІЇ ПЕДАГОГІЧНИХ, НАУКОВО-ПЕДАГОГІЧНИХ ПРАЦІВНИКІВ</dc:title>
  <dc:creator>parhom</dc:creator>
  <cp:lastModifiedBy>hp</cp:lastModifiedBy>
  <cp:revision>134</cp:revision>
  <dcterms:created xsi:type="dcterms:W3CDTF">2018-02-16T14:00:54Z</dcterms:created>
  <dcterms:modified xsi:type="dcterms:W3CDTF">2022-10-28T17:18:08Z</dcterms:modified>
</cp:coreProperties>
</file>