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7" r:id="rId9"/>
    <p:sldId id="268" r:id="rId10"/>
    <p:sldId id="269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766"/>
    <a:srgbClr val="C6D90F"/>
    <a:srgbClr val="B4AB34"/>
    <a:srgbClr val="2278C6"/>
    <a:srgbClr val="2CB925"/>
    <a:srgbClr val="A7E719"/>
    <a:srgbClr val="518B97"/>
    <a:srgbClr val="82D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64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 w="1752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ТМ</c:v>
                </c:pt>
                <c:pt idx="1">
                  <c:v>ТАД</c:v>
                </c:pt>
                <c:pt idx="2">
                  <c:v>МВтаІ</c:v>
                </c:pt>
                <c:pt idx="3">
                  <c:v>ДМіПТМ</c:v>
                </c:pt>
                <c:pt idx="4">
                  <c:v>ОМТ</c:v>
                </c:pt>
                <c:pt idx="5">
                  <c:v>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1505</c:v>
                </c:pt>
                <c:pt idx="1">
                  <c:v>803</c:v>
                </c:pt>
                <c:pt idx="2">
                  <c:v>776</c:v>
                </c:pt>
                <c:pt idx="3">
                  <c:v>857</c:v>
                </c:pt>
                <c:pt idx="4">
                  <c:v>849</c:v>
                </c:pt>
                <c:pt idx="5">
                  <c:v>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F1-4CE6-B4A8-2D23F2FA70C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ED7D31"/>
            </a:solidFill>
            <a:ln w="17520">
              <a:noFill/>
            </a:ln>
          </c:spPr>
          <c:invertIfNegative val="0"/>
          <c:dLbls>
            <c:spPr>
              <a:noFill/>
              <a:ln w="1752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24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ТМ</c:v>
                </c:pt>
                <c:pt idx="1">
                  <c:v>ТАД</c:v>
                </c:pt>
                <c:pt idx="2">
                  <c:v>МВтаІ</c:v>
                </c:pt>
                <c:pt idx="3">
                  <c:v>ДМіПТМ</c:v>
                </c:pt>
                <c:pt idx="4">
                  <c:v>ОМТ</c:v>
                </c:pt>
                <c:pt idx="5">
                  <c:v>М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F6F1-4CE6-B4A8-2D23F2FA70C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5A5A5"/>
            </a:solidFill>
            <a:ln w="17520">
              <a:noFill/>
            </a:ln>
          </c:spPr>
          <c:invertIfNegative val="0"/>
          <c:dLbls>
            <c:spPr>
              <a:noFill/>
              <a:ln w="1752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24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ТМ</c:v>
                </c:pt>
                <c:pt idx="1">
                  <c:v>ТАД</c:v>
                </c:pt>
                <c:pt idx="2">
                  <c:v>МВтаІ</c:v>
                </c:pt>
                <c:pt idx="3">
                  <c:v>ДМіПТМ</c:v>
                </c:pt>
                <c:pt idx="4">
                  <c:v>ОМТ</c:v>
                </c:pt>
                <c:pt idx="5">
                  <c:v>М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F6F1-4CE6-B4A8-2D23F2FA7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0869104"/>
        <c:axId val="1"/>
        <c:axId val="0"/>
      </c:bar3DChart>
      <c:catAx>
        <c:axId val="68086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752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380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570" cap="flat" cmpd="sng" algn="ctr">
              <a:solidFill>
                <a:schemeClr val="accent6">
                  <a:lumMod val="40000"/>
                  <a:lumOff val="60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752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380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80869104"/>
        <c:crosses val="autoZero"/>
        <c:crossBetween val="between"/>
      </c:valAx>
      <c:spPr>
        <a:noFill/>
        <a:ln w="17520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69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18348">
              <a:noFill/>
            </a:ln>
          </c:spPr>
          <c:invertIfNegative val="0"/>
          <c:dLbls>
            <c:spPr>
              <a:noFill/>
              <a:ln w="1834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ТГтаРБ</c:v>
                </c:pt>
                <c:pt idx="1">
                  <c:v>ЕтаМС</c:v>
                </c:pt>
                <c:pt idx="2">
                  <c:v>ІТТ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1176</c:v>
                </c:pt>
                <c:pt idx="1">
                  <c:v>1953</c:v>
                </c:pt>
                <c:pt idx="2">
                  <c:v>1143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79-457F-A94B-7CC938A9F5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ED7D31"/>
            </a:solidFill>
            <a:ln w="18348">
              <a:noFill/>
            </a:ln>
          </c:spPr>
          <c:invertIfNegative val="0"/>
          <c:dLbls>
            <c:spPr>
              <a:noFill/>
              <a:ln w="1834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63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ТГтаРБ</c:v>
                </c:pt>
                <c:pt idx="1">
                  <c:v>ЕтаМС</c:v>
                </c:pt>
                <c:pt idx="2">
                  <c:v>ІТТ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8379-457F-A94B-7CC938A9F5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5A5A5"/>
            </a:solidFill>
            <a:ln w="18348">
              <a:noFill/>
            </a:ln>
          </c:spPr>
          <c:invertIfNegative val="0"/>
          <c:dLbls>
            <c:spPr>
              <a:noFill/>
              <a:ln w="1834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63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ТГтаРБ</c:v>
                </c:pt>
                <c:pt idx="1">
                  <c:v>ЕтаМС</c:v>
                </c:pt>
                <c:pt idx="2">
                  <c:v>ІТТ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8379-457F-A94B-7CC938A9F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2946751"/>
        <c:axId val="1"/>
        <c:axId val="0"/>
      </c:bar3DChart>
      <c:catAx>
        <c:axId val="542946751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8348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587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88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8348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587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42946751"/>
        <c:crosses val="autoZero"/>
        <c:crossBetween val="between"/>
      </c:valAx>
      <c:spPr>
        <a:noFill/>
        <a:ln w="18348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722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  <a:ln w="18348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 w="18348">
                <a:noFill/>
              </a:ln>
            </c:spPr>
            <c:extLst>
              <c:ext xmlns:c16="http://schemas.microsoft.com/office/drawing/2014/chart" uri="{C3380CC4-5D6E-409C-BE32-E72D297353CC}">
                <c16:uniqueId val="{00000003-413C-473B-945C-41547A1C194E}"/>
              </c:ext>
            </c:extLst>
          </c:dPt>
          <c:dLbls>
            <c:spPr>
              <a:noFill/>
              <a:ln w="1834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КЦтаМП</c:v>
                </c:pt>
                <c:pt idx="1">
                  <c:v>ЗПтаПН</c:v>
                </c:pt>
                <c:pt idx="2">
                  <c:v>КАтаТП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1792</c:v>
                </c:pt>
                <c:pt idx="1">
                  <c:v>2936</c:v>
                </c:pt>
                <c:pt idx="2">
                  <c:v>1877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4-4B11-9CC8-0B60F01CB7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ED7D31"/>
            </a:solidFill>
            <a:ln w="18348">
              <a:noFill/>
            </a:ln>
          </c:spPr>
          <c:invertIfNegative val="0"/>
          <c:dLbls>
            <c:spPr>
              <a:noFill/>
              <a:ln w="1834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63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КЦтаМП</c:v>
                </c:pt>
                <c:pt idx="1">
                  <c:v>ЗПтаПН</c:v>
                </c:pt>
                <c:pt idx="2">
                  <c:v>КАтаТП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8584-4B11-9CC8-0B60F01CB7A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5A5A5"/>
            </a:solidFill>
            <a:ln w="18348">
              <a:noFill/>
            </a:ln>
          </c:spPr>
          <c:invertIfNegative val="0"/>
          <c:dLbls>
            <c:spPr>
              <a:noFill/>
              <a:ln w="1834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63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КЦтаМП</c:v>
                </c:pt>
                <c:pt idx="1">
                  <c:v>ЗПтаПН</c:v>
                </c:pt>
                <c:pt idx="2">
                  <c:v>КАтаТП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8584-4B11-9CC8-0B60F01CB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5822048"/>
        <c:axId val="1"/>
        <c:axId val="0"/>
      </c:bar3DChart>
      <c:catAx>
        <c:axId val="1395822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8348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587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88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8348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587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95822048"/>
        <c:crosses val="autoZero"/>
        <c:crossBetween val="between"/>
      </c:valAx>
      <c:spPr>
        <a:noFill/>
        <a:ln w="18348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722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 w="1834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УФКС</c:v>
                </c:pt>
                <c:pt idx="1">
                  <c:v>ФТЕТ</c:v>
                </c:pt>
                <c:pt idx="2">
                  <c:v>СО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1163</c:v>
                </c:pt>
                <c:pt idx="1">
                  <c:v>931</c:v>
                </c:pt>
                <c:pt idx="2">
                  <c:v>1310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4A8-B22E-5D12E4C40D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ED7D31"/>
            </a:solidFill>
            <a:ln w="18348">
              <a:noFill/>
            </a:ln>
          </c:spPr>
          <c:invertIfNegative val="0"/>
          <c:dLbls>
            <c:spPr>
              <a:noFill/>
              <a:ln w="1834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63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УФКС</c:v>
                </c:pt>
                <c:pt idx="1">
                  <c:v>ФТЕТ</c:v>
                </c:pt>
                <c:pt idx="2">
                  <c:v>СО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EFC1-44A8-B22E-5D12E4C40D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5A5A5"/>
            </a:solidFill>
            <a:ln w="18348">
              <a:noFill/>
            </a:ln>
          </c:spPr>
          <c:invertIfNegative val="0"/>
          <c:dLbls>
            <c:spPr>
              <a:noFill/>
              <a:ln w="1834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63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УФКС</c:v>
                </c:pt>
                <c:pt idx="1">
                  <c:v>ФТЕТ</c:v>
                </c:pt>
                <c:pt idx="2">
                  <c:v>СО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EFC1-44A8-B22E-5D12E4C40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8056320"/>
        <c:axId val="1"/>
        <c:axId val="0"/>
      </c:bar3DChart>
      <c:catAx>
        <c:axId val="1698056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8348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587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88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8348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587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98056320"/>
        <c:crosses val="autoZero"/>
        <c:crossBetween val="between"/>
      </c:valAx>
      <c:spPr>
        <a:noFill/>
        <a:ln w="18348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722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00"/>
            </a:solidFill>
            <a:ln w="17571">
              <a:noFill/>
            </a:ln>
          </c:spPr>
          <c:invertIfNegative val="0"/>
          <c:dLbls>
            <c:spPr>
              <a:noFill/>
              <a:ln w="1757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CР</c:v>
                </c:pt>
                <c:pt idx="1">
                  <c:v>Журналістики</c:v>
                </c:pt>
                <c:pt idx="2">
                  <c:v>Психології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1761</c:v>
                </c:pt>
                <c:pt idx="1">
                  <c:v>2229</c:v>
                </c:pt>
                <c:pt idx="2">
                  <c:v>1761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C2-4F81-A26A-6C8BD9B05E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ED7D31"/>
            </a:solidFill>
            <a:ln w="17571">
              <a:noFill/>
            </a:ln>
          </c:spPr>
          <c:invertIfNegative val="0"/>
          <c:dLbls>
            <c:spPr>
              <a:noFill/>
              <a:ln w="1757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27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CР</c:v>
                </c:pt>
                <c:pt idx="1">
                  <c:v>Журналістики</c:v>
                </c:pt>
                <c:pt idx="2">
                  <c:v>Психології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BC2-4F81-A26A-6C8BD9B05E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5A5A5"/>
            </a:solidFill>
            <a:ln w="17571">
              <a:noFill/>
            </a:ln>
          </c:spPr>
          <c:invertIfNegative val="0"/>
          <c:dLbls>
            <c:spPr>
              <a:noFill/>
              <a:ln w="1757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27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CР</c:v>
                </c:pt>
                <c:pt idx="1">
                  <c:v>Журналістики</c:v>
                </c:pt>
                <c:pt idx="2">
                  <c:v>Психології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BC2-4F81-A26A-6C8BD9B05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729263"/>
        <c:axId val="1"/>
        <c:axId val="0"/>
      </c:bar3DChart>
      <c:catAx>
        <c:axId val="1194729263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7571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393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58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7571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393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94729263"/>
        <c:crosses val="autoZero"/>
        <c:crossBetween val="between"/>
      </c:valAx>
      <c:spPr>
        <a:noFill/>
        <a:ln w="17571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692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  <a:ln w="2515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151">
                <a:noFill/>
              </a:ln>
            </c:spPr>
            <c:extLst>
              <c:ext xmlns:c16="http://schemas.microsoft.com/office/drawing/2014/chart" uri="{C3380CC4-5D6E-409C-BE32-E72D297353CC}">
                <c16:uniqueId val="{00000000-EFB1-4F96-BA4C-2B41BB4E4281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5151">
                <a:noFill/>
              </a:ln>
            </c:spPr>
            <c:extLst>
              <c:ext xmlns:c16="http://schemas.microsoft.com/office/drawing/2014/chart" uri="{C3380CC4-5D6E-409C-BE32-E72D297353CC}">
                <c16:uniqueId val="{00000001-EFB1-4F96-BA4C-2B41BB4E4281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25151">
                <a:noFill/>
              </a:ln>
            </c:spPr>
            <c:extLst>
              <c:ext xmlns:c16="http://schemas.microsoft.com/office/drawing/2014/chart" uri="{C3380CC4-5D6E-409C-BE32-E72D297353CC}">
                <c16:uniqueId val="{00000002-EFB1-4F96-BA4C-2B41BB4E428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5151">
                <a:noFill/>
              </a:ln>
            </c:spPr>
            <c:extLst>
              <c:ext xmlns:c16="http://schemas.microsoft.com/office/drawing/2014/chart" uri="{C3380CC4-5D6E-409C-BE32-E72D297353CC}">
                <c16:uniqueId val="{00000003-EFB1-4F96-BA4C-2B41BB4E4281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25151">
                <a:noFill/>
              </a:ln>
            </c:spPr>
            <c:extLst>
              <c:ext xmlns:c16="http://schemas.microsoft.com/office/drawing/2014/chart" uri="{C3380CC4-5D6E-409C-BE32-E72D297353CC}">
                <c16:uniqueId val="{00000004-EFB1-4F96-BA4C-2B41BB4E4281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 w="25151">
                <a:noFill/>
              </a:ln>
            </c:spPr>
            <c:extLst>
              <c:ext xmlns:c16="http://schemas.microsoft.com/office/drawing/2014/chart" uri="{C3380CC4-5D6E-409C-BE32-E72D297353CC}">
                <c16:uniqueId val="{00000005-EFB1-4F96-BA4C-2B41BB4E4281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25151">
                <a:noFill/>
              </a:ln>
            </c:spPr>
            <c:extLst>
              <c:ext xmlns:c16="http://schemas.microsoft.com/office/drawing/2014/chart" uri="{C3380CC4-5D6E-409C-BE32-E72D297353CC}">
                <c16:uniqueId val="{00000006-EFB1-4F96-BA4C-2B41BB4E4281}"/>
              </c:ext>
            </c:extLst>
          </c:dPt>
          <c:dLbls>
            <c:spPr>
              <a:noFill/>
              <a:ln w="251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МФ</c:v>
                </c:pt>
                <c:pt idx="1">
                  <c:v>ТФ</c:v>
                </c:pt>
                <c:pt idx="2">
                  <c:v>ІФФ</c:v>
                </c:pt>
                <c:pt idx="3">
                  <c:v>ЕТФ</c:v>
                </c:pt>
                <c:pt idx="4">
                  <c:v>ФІБЕК</c:v>
                </c:pt>
                <c:pt idx="5">
                  <c:v>ФКНТ</c:v>
                </c:pt>
                <c:pt idx="6">
                  <c:v>ФБАД</c:v>
                </c:pt>
                <c:pt idx="7">
                  <c:v>ФЕУ</c:v>
                </c:pt>
                <c:pt idx="8">
                  <c:v>ГФ</c:v>
                </c:pt>
                <c:pt idx="9">
                  <c:v>ФМТЕ</c:v>
                </c:pt>
                <c:pt idx="10">
                  <c:v>ЮФ</c:v>
                </c:pt>
                <c:pt idx="11">
                  <c:v>ФУФКС</c:v>
                </c:pt>
                <c:pt idx="12">
                  <c:v>ФСН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965</c:v>
                </c:pt>
                <c:pt idx="1">
                  <c:v>1144</c:v>
                </c:pt>
                <c:pt idx="2">
                  <c:v>1308</c:v>
                </c:pt>
                <c:pt idx="3">
                  <c:v>1112</c:v>
                </c:pt>
                <c:pt idx="4">
                  <c:v>1098</c:v>
                </c:pt>
                <c:pt idx="5">
                  <c:v>1373</c:v>
                </c:pt>
                <c:pt idx="6">
                  <c:v>1185</c:v>
                </c:pt>
                <c:pt idx="7">
                  <c:v>1694</c:v>
                </c:pt>
                <c:pt idx="8">
                  <c:v>1507</c:v>
                </c:pt>
                <c:pt idx="9">
                  <c:v>1424</c:v>
                </c:pt>
                <c:pt idx="10">
                  <c:v>2202</c:v>
                </c:pt>
                <c:pt idx="11">
                  <c:v>1135</c:v>
                </c:pt>
                <c:pt idx="12">
                  <c:v>1917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B1-4F96-BA4C-2B41BB4E42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ED7D31"/>
            </a:solidFill>
            <a:ln w="25151">
              <a:noFill/>
            </a:ln>
          </c:spPr>
          <c:invertIfNegative val="0"/>
          <c:dLbls>
            <c:spPr>
              <a:noFill/>
              <a:ln w="251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83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МФ</c:v>
                </c:pt>
                <c:pt idx="1">
                  <c:v>ТФ</c:v>
                </c:pt>
                <c:pt idx="2">
                  <c:v>ІФФ</c:v>
                </c:pt>
                <c:pt idx="3">
                  <c:v>ЕТФ</c:v>
                </c:pt>
                <c:pt idx="4">
                  <c:v>ФІБЕК</c:v>
                </c:pt>
                <c:pt idx="5">
                  <c:v>ФКНТ</c:v>
                </c:pt>
                <c:pt idx="6">
                  <c:v>ФБАД</c:v>
                </c:pt>
                <c:pt idx="7">
                  <c:v>ФЕУ</c:v>
                </c:pt>
                <c:pt idx="8">
                  <c:v>ГФ</c:v>
                </c:pt>
                <c:pt idx="9">
                  <c:v>ФМТЕ</c:v>
                </c:pt>
                <c:pt idx="10">
                  <c:v>ЮФ</c:v>
                </c:pt>
                <c:pt idx="11">
                  <c:v>ФУФКС</c:v>
                </c:pt>
                <c:pt idx="12">
                  <c:v>ФСН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8-EFB1-4F96-BA4C-2B41BB4E42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5A5A5"/>
            </a:solidFill>
            <a:ln w="25151">
              <a:noFill/>
            </a:ln>
          </c:spPr>
          <c:invertIfNegative val="0"/>
          <c:dLbls>
            <c:spPr>
              <a:noFill/>
              <a:ln w="251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83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МФ</c:v>
                </c:pt>
                <c:pt idx="1">
                  <c:v>ТФ</c:v>
                </c:pt>
                <c:pt idx="2">
                  <c:v>ІФФ</c:v>
                </c:pt>
                <c:pt idx="3">
                  <c:v>ЕТФ</c:v>
                </c:pt>
                <c:pt idx="4">
                  <c:v>ФІБЕК</c:v>
                </c:pt>
                <c:pt idx="5">
                  <c:v>ФКНТ</c:v>
                </c:pt>
                <c:pt idx="6">
                  <c:v>ФБАД</c:v>
                </c:pt>
                <c:pt idx="7">
                  <c:v>ФЕУ</c:v>
                </c:pt>
                <c:pt idx="8">
                  <c:v>ГФ</c:v>
                </c:pt>
                <c:pt idx="9">
                  <c:v>ФМТЕ</c:v>
                </c:pt>
                <c:pt idx="10">
                  <c:v>ЮФ</c:v>
                </c:pt>
                <c:pt idx="11">
                  <c:v>ФУФКС</c:v>
                </c:pt>
                <c:pt idx="12">
                  <c:v>ФСН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9-EFB1-4F96-BA4C-2B41BB4E4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2929840"/>
        <c:axId val="1"/>
        <c:axId val="0"/>
      </c:bar3DChart>
      <c:catAx>
        <c:axId val="1232929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Факультети</a:t>
                </a:r>
              </a:p>
            </c:rich>
          </c:tx>
          <c:layout/>
          <c:overlay val="0"/>
          <c:spPr>
            <a:noFill/>
            <a:ln w="25151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6288">
            <a:noFill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3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25151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6288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32929840"/>
        <c:crosses val="autoZero"/>
        <c:crossBetween val="between"/>
      </c:valAx>
      <c:spPr>
        <a:noFill/>
        <a:ln w="2515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2313884286382172E-2"/>
          <c:y val="3.7364120441383396E-2"/>
          <c:w val="0.88938059014464266"/>
          <c:h val="0.803294889567226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2060"/>
            </a:solidFill>
            <a:ln w="19353">
              <a:noFill/>
            </a:ln>
          </c:spPr>
          <c:invertIfNegative val="0"/>
          <c:dLbls>
            <c:spPr>
              <a:noFill/>
              <a:ln w="1935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Автомобілів</c:v>
                </c:pt>
                <c:pt idx="1">
                  <c:v>ТТ</c:v>
                </c:pt>
                <c:pt idx="2">
                  <c:v>ДВЗ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1126</c:v>
                </c:pt>
                <c:pt idx="1">
                  <c:v>1203</c:v>
                </c:pt>
                <c:pt idx="2">
                  <c:v>1104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0-4231-8ED1-0E70AA4B205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ED7D31"/>
            </a:solidFill>
            <a:ln w="19353">
              <a:noFill/>
            </a:ln>
          </c:spPr>
          <c:invertIfNegative val="0"/>
          <c:dLbls>
            <c:spPr>
              <a:noFill/>
              <a:ln w="1935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11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Автомобілів</c:v>
                </c:pt>
                <c:pt idx="1">
                  <c:v>ТТ</c:v>
                </c:pt>
                <c:pt idx="2">
                  <c:v>ДВЗ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9920-4231-8ED1-0E70AA4B205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5A5A5"/>
            </a:solidFill>
            <a:ln w="19353">
              <a:noFill/>
            </a:ln>
          </c:spPr>
          <c:invertIfNegative val="0"/>
          <c:dLbls>
            <c:spPr>
              <a:noFill/>
              <a:ln w="1935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11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Автомобілів</c:v>
                </c:pt>
                <c:pt idx="1">
                  <c:v>ТТ</c:v>
                </c:pt>
                <c:pt idx="2">
                  <c:v>ДВЗ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920-4231-8ED1-0E70AA4B2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6542112"/>
        <c:axId val="1"/>
        <c:axId val="0"/>
      </c:bar3DChart>
      <c:catAx>
        <c:axId val="596542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9353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838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25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>
            <c:manualLayout>
              <c:xMode val="edge"/>
              <c:yMode val="edge"/>
              <c:x val="0"/>
              <c:y val="0.25537694299444141"/>
            </c:manualLayout>
          </c:layout>
          <c:overlay val="0"/>
          <c:spPr>
            <a:noFill/>
            <a:ln w="19353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838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96542112"/>
        <c:crosses val="autoZero"/>
        <c:crossBetween val="between"/>
      </c:valAx>
      <c:spPr>
        <a:noFill/>
        <a:ln w="19353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762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3672-4560-9079-326FDB01D3C8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72-4560-9079-326FDB01D3C8}"/>
                </c:ext>
              </c:extLst>
            </c:dLbl>
            <c:spPr>
              <a:noFill/>
              <a:ln w="1734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ФМ</c:v>
                </c:pt>
                <c:pt idx="1">
                  <c:v>МіТЛВ</c:v>
                </c:pt>
                <c:pt idx="2">
                  <c:v>ІЕЗтаМК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903</c:v>
                </c:pt>
                <c:pt idx="1">
                  <c:v>1538</c:v>
                </c:pt>
                <c:pt idx="2">
                  <c:v>1484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72-4560-9079-326FDB01D3C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ED7D31"/>
            </a:solidFill>
            <a:ln w="17342">
              <a:noFill/>
            </a:ln>
          </c:spPr>
          <c:invertIfNegative val="0"/>
          <c:dLbls>
            <c:spPr>
              <a:noFill/>
              <a:ln w="1734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16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ФМ</c:v>
                </c:pt>
                <c:pt idx="1">
                  <c:v>МіТЛВ</c:v>
                </c:pt>
                <c:pt idx="2">
                  <c:v>ІЕЗтаМК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672-4560-9079-326FDB01D3C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5A5A5"/>
            </a:solidFill>
            <a:ln w="17342">
              <a:noFill/>
            </a:ln>
          </c:spPr>
          <c:invertIfNegative val="0"/>
          <c:dLbls>
            <c:spPr>
              <a:noFill/>
              <a:ln w="1734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16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ФМ</c:v>
                </c:pt>
                <c:pt idx="1">
                  <c:v>МіТЛВ</c:v>
                </c:pt>
                <c:pt idx="2">
                  <c:v>ІЕЗтаМК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3672-4560-9079-326FDB01D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62511"/>
        <c:axId val="1"/>
        <c:axId val="0"/>
      </c:bar3DChart>
      <c:catAx>
        <c:axId val="3462511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7342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336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50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7342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336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462511"/>
        <c:crosses val="autoZero"/>
        <c:crossBetween val="between"/>
      </c:valAx>
      <c:spPr>
        <a:noFill/>
        <a:ln w="17342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683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 w="17302">
              <a:noFill/>
            </a:ln>
          </c:spPr>
          <c:invertIfNegative val="0"/>
          <c:dLbls>
            <c:spPr>
              <a:noFill/>
              <a:ln w="1730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ЕПП</c:v>
                </c:pt>
                <c:pt idx="1">
                  <c:v>ЕМ</c:v>
                </c:pt>
                <c:pt idx="2">
                  <c:v>ЕтаЕА</c:v>
                </c:pt>
                <c:pt idx="3">
                  <c:v>ЕтаАПУ</c:v>
                </c:pt>
                <c:pt idx="4">
                  <c:v>Фізики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1265</c:v>
                </c:pt>
                <c:pt idx="1">
                  <c:v>728</c:v>
                </c:pt>
                <c:pt idx="2">
                  <c:v>752</c:v>
                </c:pt>
                <c:pt idx="3">
                  <c:v>1398</c:v>
                </c:pt>
                <c:pt idx="4">
                  <c:v>1419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81-4E38-B278-2B3A24415D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ED7D31"/>
            </a:solidFill>
            <a:ln w="17302">
              <a:noFill/>
            </a:ln>
          </c:spPr>
          <c:invertIfNegative val="0"/>
          <c:dLbls>
            <c:spPr>
              <a:noFill/>
              <a:ln w="1730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14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ЕПП</c:v>
                </c:pt>
                <c:pt idx="1">
                  <c:v>ЕМ</c:v>
                </c:pt>
                <c:pt idx="2">
                  <c:v>ЕтаЕА</c:v>
                </c:pt>
                <c:pt idx="3">
                  <c:v>ЕтаАПУ</c:v>
                </c:pt>
                <c:pt idx="4">
                  <c:v>Фізики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9E81-4E38-B278-2B3A24415D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5A5A5"/>
            </a:solidFill>
            <a:ln w="17302">
              <a:noFill/>
            </a:ln>
          </c:spPr>
          <c:invertIfNegative val="0"/>
          <c:dLbls>
            <c:spPr>
              <a:noFill/>
              <a:ln w="1730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14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ЕПП</c:v>
                </c:pt>
                <c:pt idx="1">
                  <c:v>ЕМ</c:v>
                </c:pt>
                <c:pt idx="2">
                  <c:v>ЕтаЕА</c:v>
                </c:pt>
                <c:pt idx="3">
                  <c:v>ЕтаАПУ</c:v>
                </c:pt>
                <c:pt idx="4">
                  <c:v>Фізики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9E81-4E38-B278-2B3A24415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0786095"/>
        <c:axId val="1"/>
        <c:axId val="0"/>
      </c:bar3DChart>
      <c:catAx>
        <c:axId val="1700786095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7302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326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48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7302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326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00786095"/>
        <c:crosses val="autoZero"/>
        <c:crossBetween val="between"/>
      </c:valAx>
      <c:spPr>
        <a:noFill/>
        <a:ln w="17302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681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305"/>
            </a:solidFill>
            <a:ln w="17610">
              <a:noFill/>
            </a:ln>
          </c:spPr>
          <c:invertIfNegative val="0"/>
          <c:dLbls>
            <c:spPr>
              <a:noFill/>
              <a:ln w="1761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БВтаУП</c:v>
                </c:pt>
                <c:pt idx="1">
                  <c:v>Дизайну</c:v>
                </c:pt>
                <c:pt idx="2">
                  <c:v>КМХтаТ</c:v>
                </c:pt>
                <c:pt idx="3">
                  <c:v>ОПіНС</c:v>
                </c:pt>
                <c:pt idx="4">
                  <c:v>Механіки</c:v>
                </c:pt>
                <c:pt idx="5">
                  <c:v>ПТтаБД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943</c:v>
                </c:pt>
                <c:pt idx="1">
                  <c:v>1030</c:v>
                </c:pt>
                <c:pt idx="2">
                  <c:v>1295</c:v>
                </c:pt>
                <c:pt idx="3">
                  <c:v>740</c:v>
                </c:pt>
                <c:pt idx="4">
                  <c:v>1405</c:v>
                </c:pt>
                <c:pt idx="5">
                  <c:v>1693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C-4FEB-B4EF-B52A07C17F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ED7D31"/>
            </a:solidFill>
            <a:ln w="17610">
              <a:noFill/>
            </a:ln>
          </c:spPr>
          <c:invertIfNegative val="0"/>
          <c:dLbls>
            <c:spPr>
              <a:noFill/>
              <a:ln w="1761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29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БВтаУП</c:v>
                </c:pt>
                <c:pt idx="1">
                  <c:v>Дизайну</c:v>
                </c:pt>
                <c:pt idx="2">
                  <c:v>КМХтаТ</c:v>
                </c:pt>
                <c:pt idx="3">
                  <c:v>ОПіНС</c:v>
                </c:pt>
                <c:pt idx="4">
                  <c:v>Механіки</c:v>
                </c:pt>
                <c:pt idx="5">
                  <c:v>ПТтаБД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A7BC-4FEB-B4EF-B52A07C17F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5A5A5"/>
            </a:solidFill>
            <a:ln w="17610">
              <a:noFill/>
            </a:ln>
          </c:spPr>
          <c:invertIfNegative val="0"/>
          <c:dLbls>
            <c:spPr>
              <a:noFill/>
              <a:ln w="1761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29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БВтаУП</c:v>
                </c:pt>
                <c:pt idx="1">
                  <c:v>Дизайну</c:v>
                </c:pt>
                <c:pt idx="2">
                  <c:v>КМХтаТ</c:v>
                </c:pt>
                <c:pt idx="3">
                  <c:v>ОПіНС</c:v>
                </c:pt>
                <c:pt idx="4">
                  <c:v>Механіки</c:v>
                </c:pt>
                <c:pt idx="5">
                  <c:v>ПТтаБД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A7BC-4FEB-B4EF-B52A07C17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2646672"/>
        <c:axId val="1"/>
        <c:axId val="0"/>
      </c:bar3DChart>
      <c:catAx>
        <c:axId val="1972646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761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403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604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761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403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72646672"/>
        <c:crosses val="autoZero"/>
        <c:crossBetween val="between"/>
      </c:valAx>
      <c:spPr>
        <a:noFill/>
        <a:ln w="17610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693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16662">
              <a:noFill/>
            </a:ln>
          </c:spPr>
          <c:invertIfNegative val="0"/>
          <c:dLbls>
            <c:spPr>
              <a:noFill/>
              <a:ln w="1666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РТ</c:v>
                </c:pt>
                <c:pt idx="2">
                  <c:v>ІБтаН</c:v>
                </c:pt>
                <c:pt idx="4">
                  <c:v>ІТЕЗ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1061</c:v>
                </c:pt>
                <c:pt idx="2">
                  <c:v>1586</c:v>
                </c:pt>
                <c:pt idx="4">
                  <c:v>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73-436D-AEF7-DB8C77A631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ED7D31"/>
            </a:solidFill>
            <a:ln w="16662">
              <a:noFill/>
            </a:ln>
          </c:spPr>
          <c:invertIfNegative val="0"/>
          <c:dLbls>
            <c:spPr>
              <a:noFill/>
              <a:ln w="1666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84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РТ</c:v>
                </c:pt>
                <c:pt idx="2">
                  <c:v>ІБтаН</c:v>
                </c:pt>
                <c:pt idx="4">
                  <c:v>ІТЕЗ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5573-436D-AEF7-DB8C77A631A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5A5A5"/>
            </a:solidFill>
            <a:ln w="16662">
              <a:noFill/>
            </a:ln>
          </c:spPr>
          <c:invertIfNegative val="0"/>
          <c:dLbls>
            <c:spPr>
              <a:noFill/>
              <a:ln w="1666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84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РТ</c:v>
                </c:pt>
                <c:pt idx="2">
                  <c:v>ІБтаН</c:v>
                </c:pt>
                <c:pt idx="4">
                  <c:v>ІТЕЗ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5573-436D-AEF7-DB8C77A631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094831"/>
        <c:axId val="1"/>
        <c:axId val="0"/>
      </c:bar3DChart>
      <c:catAx>
        <c:axId val="103094831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6662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165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24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6662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165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3094831"/>
        <c:crosses val="autoZero"/>
        <c:crossBetween val="between"/>
      </c:valAx>
      <c:spPr>
        <a:noFill/>
        <a:ln w="16662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656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17342">
              <a:noFill/>
            </a:ln>
          </c:spPr>
          <c:invertIfNegative val="0"/>
          <c:dLbls>
            <c:spPr>
              <a:noFill/>
              <a:ln w="1734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КСМ</c:v>
                </c:pt>
                <c:pt idx="1">
                  <c:v>ПЗ</c:v>
                </c:pt>
                <c:pt idx="2">
                  <c:v>САтаОМ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1477</c:v>
                </c:pt>
                <c:pt idx="1">
                  <c:v>1015</c:v>
                </c:pt>
                <c:pt idx="2">
                  <c:v>1627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05-4CB4-9B48-DA6DD91D7A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ED7D31"/>
            </a:solidFill>
            <a:ln w="17342">
              <a:noFill/>
            </a:ln>
          </c:spPr>
          <c:invertIfNegative val="0"/>
          <c:dLbls>
            <c:spPr>
              <a:noFill/>
              <a:ln w="1734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16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КСМ</c:v>
                </c:pt>
                <c:pt idx="1">
                  <c:v>ПЗ</c:v>
                </c:pt>
                <c:pt idx="2">
                  <c:v>САтаОМ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7105-4CB4-9B48-DA6DD91D7A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5A5A5"/>
            </a:solidFill>
            <a:ln w="17342">
              <a:noFill/>
            </a:ln>
          </c:spPr>
          <c:invertIfNegative val="0"/>
          <c:dLbls>
            <c:spPr>
              <a:noFill/>
              <a:ln w="1734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16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КСМ</c:v>
                </c:pt>
                <c:pt idx="1">
                  <c:v>ПЗ</c:v>
                </c:pt>
                <c:pt idx="2">
                  <c:v>САтаОМ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7105-4CB4-9B48-DA6DD91D7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6179199"/>
        <c:axId val="1"/>
        <c:axId val="0"/>
      </c:bar3DChart>
      <c:catAx>
        <c:axId val="496179199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7342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336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50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7342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336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96179199"/>
        <c:crosses val="autoZero"/>
        <c:crossBetween val="between"/>
      </c:valAx>
      <c:spPr>
        <a:noFill/>
        <a:ln w="17342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683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 w="18358">
              <a:noFill/>
            </a:ln>
          </c:spPr>
          <c:invertIfNegative val="0"/>
          <c:dLbls>
            <c:spPr>
              <a:noFill/>
              <a:ln w="1835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ФБСтаС</c:v>
                </c:pt>
                <c:pt idx="1">
                  <c:v>ОіО</c:v>
                </c:pt>
                <c:pt idx="2">
                  <c:v>Менеджменту</c:v>
                </c:pt>
                <c:pt idx="3">
                  <c:v>МтаЛ</c:v>
                </c:pt>
                <c:pt idx="4">
                  <c:v>ФКОтаНВС</c:v>
                </c:pt>
                <c:pt idx="5">
                  <c:v>ЕТтаП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1450</c:v>
                </c:pt>
                <c:pt idx="1">
                  <c:v>1474</c:v>
                </c:pt>
                <c:pt idx="2">
                  <c:v>2875</c:v>
                </c:pt>
                <c:pt idx="3">
                  <c:v>1913</c:v>
                </c:pt>
                <c:pt idx="4">
                  <c:v>1131</c:v>
                </c:pt>
                <c:pt idx="5">
                  <c:v>1317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D-4ABD-8772-BB12789259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ED7D31"/>
            </a:solidFill>
            <a:ln w="18358">
              <a:noFill/>
            </a:ln>
          </c:spPr>
          <c:invertIfNegative val="0"/>
          <c:dLbls>
            <c:spPr>
              <a:noFill/>
              <a:ln w="1835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64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ФБСтаС</c:v>
                </c:pt>
                <c:pt idx="1">
                  <c:v>ОіО</c:v>
                </c:pt>
                <c:pt idx="2">
                  <c:v>Менеджменту</c:v>
                </c:pt>
                <c:pt idx="3">
                  <c:v>МтаЛ</c:v>
                </c:pt>
                <c:pt idx="4">
                  <c:v>ФКОтаНВС</c:v>
                </c:pt>
                <c:pt idx="5">
                  <c:v>ЕТтаП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748D-4ABD-8772-BB12789259F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5A5A5"/>
            </a:solidFill>
            <a:ln w="18358">
              <a:noFill/>
            </a:ln>
          </c:spPr>
          <c:invertIfNegative val="0"/>
          <c:dLbls>
            <c:spPr>
              <a:noFill/>
              <a:ln w="1835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64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ФБСтаС</c:v>
                </c:pt>
                <c:pt idx="1">
                  <c:v>ОіО</c:v>
                </c:pt>
                <c:pt idx="2">
                  <c:v>Менеджменту</c:v>
                </c:pt>
                <c:pt idx="3">
                  <c:v>МтаЛ</c:v>
                </c:pt>
                <c:pt idx="4">
                  <c:v>ФКОтаНВС</c:v>
                </c:pt>
                <c:pt idx="5">
                  <c:v>ЕТтаП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748D-4ABD-8772-BB1278925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3420303"/>
        <c:axId val="1"/>
        <c:axId val="0"/>
      </c:bar3DChart>
      <c:catAx>
        <c:axId val="373420303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1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019" b="1" i="0" baseline="0"/>
                  <a:t>Кафедри</a:t>
                </a:r>
              </a:p>
            </c:rich>
          </c:tx>
          <c:layout/>
          <c:overlay val="0"/>
          <c:spPr>
            <a:noFill/>
            <a:ln w="18358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589">
            <a:noFill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884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8358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589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73420303"/>
        <c:crosses val="autoZero"/>
        <c:crossBetween val="between"/>
      </c:valAx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3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 w="18710">
              <a:noFill/>
            </a:ln>
          </c:spPr>
          <c:invertIfNegative val="0"/>
          <c:dLbls>
            <c:spPr>
              <a:noFill/>
              <a:ln w="1871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МЕВ</c:v>
                </c:pt>
                <c:pt idx="1">
                  <c:v>ІФтаП</c:v>
                </c:pt>
                <c:pt idx="2">
                  <c:v>УтаЗМП</c:v>
                </c:pt>
                <c:pt idx="3">
                  <c:v>Філософії</c:v>
                </c:pt>
                <c:pt idx="4">
                  <c:v>ПтаП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2470</c:v>
                </c:pt>
                <c:pt idx="1">
                  <c:v>1728</c:v>
                </c:pt>
                <c:pt idx="2">
                  <c:v>1432</c:v>
                </c:pt>
                <c:pt idx="3">
                  <c:v>1165</c:v>
                </c:pt>
                <c:pt idx="4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D-40D9-BEFA-4A982EBFEF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ED7D31"/>
            </a:solidFill>
            <a:ln w="18710">
              <a:noFill/>
            </a:ln>
          </c:spPr>
          <c:invertIfNegative val="0"/>
          <c:dLbls>
            <c:spPr>
              <a:noFill/>
              <a:ln w="1871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8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МЕВ</c:v>
                </c:pt>
                <c:pt idx="1">
                  <c:v>ІФтаП</c:v>
                </c:pt>
                <c:pt idx="2">
                  <c:v>УтаЗМП</c:v>
                </c:pt>
                <c:pt idx="3">
                  <c:v>Філософії</c:v>
                </c:pt>
                <c:pt idx="4">
                  <c:v>ПтаП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EB7D-40D9-BEFA-4A982EBFEF3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5A5A5"/>
            </a:solidFill>
            <a:ln w="18710">
              <a:noFill/>
            </a:ln>
          </c:spPr>
          <c:invertIfNegative val="0"/>
          <c:dLbls>
            <c:spPr>
              <a:noFill/>
              <a:ln w="1871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8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МЕВ</c:v>
                </c:pt>
                <c:pt idx="1">
                  <c:v>ІФтаП</c:v>
                </c:pt>
                <c:pt idx="2">
                  <c:v>УтаЗМП</c:v>
                </c:pt>
                <c:pt idx="3">
                  <c:v>Філософії</c:v>
                </c:pt>
                <c:pt idx="4">
                  <c:v>ПтаП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EB7D-40D9-BEFA-4A982EBFE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7667888"/>
        <c:axId val="1"/>
        <c:axId val="0"/>
      </c:bar3DChart>
      <c:catAx>
        <c:axId val="887667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Кафедри</a:t>
                </a:r>
              </a:p>
            </c:rich>
          </c:tx>
          <c:layout/>
          <c:overlay val="0"/>
          <c:spPr>
            <a:noFill/>
            <a:ln w="1871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677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016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600" b="1" i="0" baseline="0"/>
                  <a:t>Рейтинговий бал</a:t>
                </a:r>
              </a:p>
            </c:rich>
          </c:tx>
          <c:layout/>
          <c:overlay val="0"/>
          <c:spPr>
            <a:noFill/>
            <a:ln w="1871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4677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87667888"/>
        <c:crosses val="autoZero"/>
        <c:crossBetween val="between"/>
      </c:valAx>
      <c:spPr>
        <a:noFill/>
        <a:ln w="18710">
          <a:noFill/>
        </a:ln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>
      <a:noFill/>
    </a:ln>
    <a:effectLst/>
  </c:spPr>
  <c:txPr>
    <a:bodyPr/>
    <a:lstStyle/>
    <a:p>
      <a:pPr>
        <a:defRPr sz="73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B915B-6F3B-4420-AE08-861F72C85C62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63F6A-58EA-4AC8-AEE6-FDA4FE24B00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15388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45E02-A6E9-4B7C-8C28-F3C9D1F8DBD6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E004A-09F3-410C-865B-F98CFC8A87C1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0523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1999B3-5F9C-4445-B2F4-FDB554C1A237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7D0AD-E2C9-4E8C-B707-5FA5913F3160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0656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0EF448-B01A-4CC3-A02F-82908B859BA5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F628A-F91F-46AB-B098-8F4D8EF141A9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19582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3BAD7D-5CE9-44ED-93B4-6D98D88BFED8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64564-C0DA-417D-8C0B-F4BF90BB27E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74902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6432F-5070-416A-8829-07C1F0B80A42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36C25-F969-44EB-AD6B-CF9BBB539758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16877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B7D6FA-1898-49B6-A13A-35D2F1D2A838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A1C08-36D6-4B54-BB3D-548B9761ACB9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91867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62DFE-B1AA-4EA3-959A-DA9C17F561C5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07C24-FAE8-41FB-90E1-340F2D3A5EB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6968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0AD959-6188-4CD6-B56A-27ECC74B78C7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193BF-74FF-4371-8C7F-B5D88728B931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35983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DE5419-CB81-4AE6-B77F-B9C5877D0DAC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DB298-2B1F-4F78-B4DF-694EB6ED3536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568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6D3FB0-7C91-4A45-80A4-522622942DA3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081BB-D666-4930-8C13-56F9B4FFD444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23352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DAC584-BAAB-4A81-B293-C70D37217A9C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89275-B2B9-4436-A51F-13498D862476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05426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E98B3-A41F-41A3-8140-39DAF95544E9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EE0F6-1B17-4DB4-85AA-438700C2F774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31232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7493E-C09E-41A0-A704-C8CF9009E790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F4B94-502F-431F-8DA5-07F9FC0C5CF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17240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A54C8-CCA0-411D-9223-0CC74F56F102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3DCE3-DCFF-416C-8C80-59467C5AA5C4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661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14704-DB79-4BAB-AB3C-07C69AFCAF3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060D7-DF78-42DE-8EAC-3BDB9C95B557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89289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280C72-D7A5-4F14-864D-54B9E7AED976}" type="datetimeFigureOut">
              <a:rPr lang="uk-UA" smtClean="0"/>
              <a:pPr>
                <a:defRPr/>
              </a:pPr>
              <a:t>03.11.2023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09F4566-D192-4D51-B4F8-6F07EE7FAEF6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64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корпус+ЗНТ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3538" y="0"/>
            <a:ext cx="49355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4446873" y="301625"/>
            <a:ext cx="8008218" cy="5059647"/>
          </a:xfrm>
        </p:spPr>
        <p:txBody>
          <a:bodyPr/>
          <a:lstStyle/>
          <a:p>
            <a:pPr algn="ctr" eaLnBrk="1" hangingPunct="1"/>
            <a:r>
              <a:rPr lang="uk-UA" sz="4400" b="1" dirty="0" smtClean="0">
                <a:solidFill>
                  <a:srgbClr val="002060"/>
                </a:solidFill>
              </a:rPr>
              <a:t>Рейтингова оцінка діяльності науково-педагогічних працівників, кафедр і факультетів Національного університету </a:t>
            </a:r>
            <a:br>
              <a:rPr lang="uk-UA" sz="4400" b="1" dirty="0" smtClean="0">
                <a:solidFill>
                  <a:srgbClr val="002060"/>
                </a:solidFill>
              </a:rPr>
            </a:br>
            <a:r>
              <a:rPr lang="uk-UA" sz="4400" b="1" dirty="0" smtClean="0">
                <a:solidFill>
                  <a:srgbClr val="002060"/>
                </a:solidFill>
              </a:rPr>
              <a:t>«Запорізька політехніка»</a:t>
            </a:r>
            <a:br>
              <a:rPr lang="uk-UA" sz="4400" b="1" dirty="0" smtClean="0">
                <a:solidFill>
                  <a:srgbClr val="002060"/>
                </a:solidFill>
              </a:rPr>
            </a:br>
            <a:r>
              <a:rPr lang="uk-UA" sz="4400" b="1" dirty="0" smtClean="0">
                <a:solidFill>
                  <a:srgbClr val="002060"/>
                </a:solidFill>
              </a:rPr>
              <a:t>202</a:t>
            </a:r>
            <a:r>
              <a:rPr lang="en-US" sz="4400" b="1" dirty="0" smtClean="0">
                <a:solidFill>
                  <a:srgbClr val="002060"/>
                </a:solidFill>
              </a:rPr>
              <a:t>2</a:t>
            </a:r>
            <a:r>
              <a:rPr lang="uk-UA" sz="4400" b="1" dirty="0" smtClean="0">
                <a:solidFill>
                  <a:srgbClr val="002060"/>
                </a:solidFill>
              </a:rPr>
              <a:t>-202</a:t>
            </a:r>
            <a:r>
              <a:rPr lang="en-US" sz="4400" b="1" dirty="0" smtClean="0">
                <a:solidFill>
                  <a:srgbClr val="002060"/>
                </a:solidFill>
              </a:rPr>
              <a:t>3</a:t>
            </a:r>
            <a:r>
              <a:rPr lang="uk-UA" sz="4400" b="1" dirty="0" smtClean="0">
                <a:solidFill>
                  <a:srgbClr val="002060"/>
                </a:solidFill>
              </a:rPr>
              <a:t> н/р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Заголовок 1"/>
          <p:cNvSpPr>
            <a:spLocks noGrp="1"/>
          </p:cNvSpPr>
          <p:nvPr>
            <p:ph type="ctrTitle"/>
          </p:nvPr>
        </p:nvSpPr>
        <p:spPr>
          <a:xfrm>
            <a:off x="1381125" y="-9525"/>
            <a:ext cx="7947025" cy="1033463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ФАКУЛЬТЕТ КОМП'ЮТЕРНИХ НАУК ТА ТЕХНОЛОГІЙ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13" y="4756150"/>
            <a:ext cx="9999853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uk-UA" sz="2400" dirty="0">
                <a:solidFill>
                  <a:srgbClr val="62180D"/>
                </a:solidFill>
                <a:latin typeface="Trebuchet MS" pitchFamily="34" charset="0"/>
              </a:rPr>
              <a:t>Науково-педагогічні працівники факультету з найвищим рейтингом:</a:t>
            </a:r>
          </a:p>
          <a:p>
            <a:endParaRPr lang="uk-UA" dirty="0" smtClean="0">
              <a:latin typeface="Trebuchet MS" pitchFamily="34" charset="0"/>
            </a:endParaRPr>
          </a:p>
          <a:p>
            <a:r>
              <a:rPr lang="uk-UA" dirty="0" err="1" smtClean="0">
                <a:solidFill>
                  <a:srgbClr val="C00000"/>
                </a:solidFill>
                <a:latin typeface="Trebuchet MS" pitchFamily="34" charset="0"/>
              </a:rPr>
              <a:t>Субботін</a:t>
            </a:r>
            <a:r>
              <a:rPr lang="uk-UA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uk-UA" dirty="0">
                <a:solidFill>
                  <a:srgbClr val="C00000"/>
                </a:solidFill>
                <a:latin typeface="Trebuchet MS" pitchFamily="34" charset="0"/>
              </a:rPr>
              <a:t>С.О.	</a:t>
            </a:r>
            <a:r>
              <a:rPr lang="uk-UA" dirty="0" smtClean="0">
                <a:solidFill>
                  <a:srgbClr val="C00000"/>
                </a:solidFill>
                <a:latin typeface="Trebuchet MS" pitchFamily="34" charset="0"/>
              </a:rPr>
              <a:t>5</a:t>
            </a:r>
            <a:r>
              <a:rPr lang="en-US" dirty="0" smtClean="0">
                <a:solidFill>
                  <a:srgbClr val="C00000"/>
                </a:solidFill>
                <a:latin typeface="Trebuchet MS" pitchFamily="34" charset="0"/>
              </a:rPr>
              <a:t>220</a:t>
            </a:r>
            <a:r>
              <a:rPr lang="uk-UA" dirty="0" smtClean="0">
                <a:solidFill>
                  <a:srgbClr val="C00000"/>
                </a:solidFill>
                <a:latin typeface="Trebuchet MS" pitchFamily="34" charset="0"/>
              </a:rPr>
              <a:t>,00</a:t>
            </a:r>
            <a:r>
              <a:rPr lang="uk-UA" dirty="0">
                <a:latin typeface="Trebuchet MS" pitchFamily="34" charset="0"/>
              </a:rPr>
              <a:t>	</a:t>
            </a:r>
            <a:r>
              <a:rPr lang="uk-UA" dirty="0">
                <a:latin typeface="Trebuchet MS" pitchFamily="34" charset="0"/>
              </a:rPr>
              <a:t>	</a:t>
            </a:r>
            <a:r>
              <a:rPr lang="uk-UA" dirty="0" smtClean="0">
                <a:latin typeface="Trebuchet MS" pitchFamily="34" charset="0"/>
              </a:rPr>
              <a:t>	</a:t>
            </a:r>
            <a:r>
              <a:rPr lang="uk-UA" dirty="0" err="1" smtClean="0">
                <a:solidFill>
                  <a:srgbClr val="7030A0"/>
                </a:solidFill>
                <a:latin typeface="Trebuchet MS" pitchFamily="34" charset="0"/>
              </a:rPr>
              <a:t>Тягунова</a:t>
            </a:r>
            <a:r>
              <a:rPr lang="uk-UA" dirty="0" smtClean="0">
                <a:solidFill>
                  <a:srgbClr val="7030A0"/>
                </a:solidFill>
                <a:latin typeface="Trebuchet MS" pitchFamily="34" charset="0"/>
              </a:rPr>
              <a:t> М.Ю.</a:t>
            </a:r>
            <a:r>
              <a:rPr lang="uk-UA" dirty="0">
                <a:solidFill>
                  <a:srgbClr val="7030A0"/>
                </a:solidFill>
                <a:latin typeface="Trebuchet MS" pitchFamily="34" charset="0"/>
              </a:rPr>
              <a:t>	</a:t>
            </a:r>
            <a:r>
              <a:rPr lang="uk-UA" dirty="0" smtClean="0">
                <a:solidFill>
                  <a:srgbClr val="7030A0"/>
                </a:solidFill>
                <a:latin typeface="Trebuchet MS" pitchFamily="34" charset="0"/>
              </a:rPr>
              <a:t>4596,00</a:t>
            </a:r>
            <a:r>
              <a:rPr lang="uk-UA" dirty="0">
                <a:solidFill>
                  <a:srgbClr val="7030A0"/>
                </a:solidFill>
                <a:latin typeface="Trebuchet MS" pitchFamily="34" charset="0"/>
              </a:rPr>
              <a:t>	</a:t>
            </a:r>
          </a:p>
          <a:p>
            <a:r>
              <a:rPr lang="uk-UA" dirty="0">
                <a:solidFill>
                  <a:srgbClr val="7030A0"/>
                </a:solidFill>
                <a:latin typeface="Trebuchet MS" pitchFamily="34" charset="0"/>
              </a:rPr>
              <a:t>Олійник А.О.	</a:t>
            </a:r>
            <a:r>
              <a:rPr lang="uk-UA" dirty="0">
                <a:solidFill>
                  <a:srgbClr val="7030A0"/>
                </a:solidFill>
                <a:latin typeface="Trebuchet MS" pitchFamily="34" charset="0"/>
              </a:rPr>
              <a:t>3323,00 </a:t>
            </a:r>
            <a:r>
              <a:rPr lang="uk-UA" dirty="0" smtClean="0">
                <a:latin typeface="Trebuchet MS" pitchFamily="34" charset="0"/>
              </a:rPr>
              <a:t>			Табунщик </a:t>
            </a:r>
            <a:r>
              <a:rPr lang="uk-UA" dirty="0">
                <a:latin typeface="Trebuchet MS" pitchFamily="34" charset="0"/>
              </a:rPr>
              <a:t>Г.В.	</a:t>
            </a:r>
            <a:r>
              <a:rPr lang="uk-UA" dirty="0" smtClean="0">
                <a:latin typeface="Trebuchet MS" pitchFamily="34" charset="0"/>
              </a:rPr>
              <a:t>3319,00 </a:t>
            </a:r>
            <a:endParaRPr lang="uk-UA" dirty="0" smtClean="0">
              <a:latin typeface="Trebuchet MS" pitchFamily="34" charset="0"/>
            </a:endParaRPr>
          </a:p>
          <a:p>
            <a:r>
              <a:rPr lang="uk-UA" dirty="0" err="1" smtClean="0">
                <a:latin typeface="Trebuchet MS" pitchFamily="34" charset="0"/>
              </a:rPr>
              <a:t>Льовкин</a:t>
            </a:r>
            <a:r>
              <a:rPr lang="uk-UA" dirty="0" smtClean="0">
                <a:latin typeface="Trebuchet MS" pitchFamily="34" charset="0"/>
              </a:rPr>
              <a:t> </a:t>
            </a:r>
            <a:r>
              <a:rPr lang="uk-UA" dirty="0">
                <a:latin typeface="Trebuchet MS" pitchFamily="34" charset="0"/>
              </a:rPr>
              <a:t>В.М.	</a:t>
            </a:r>
            <a:r>
              <a:rPr lang="uk-UA" dirty="0" smtClean="0">
                <a:latin typeface="Trebuchet MS" pitchFamily="34" charset="0"/>
              </a:rPr>
              <a:t>3289,00</a:t>
            </a:r>
            <a:r>
              <a:rPr lang="uk-UA" dirty="0">
                <a:latin typeface="Trebuchet MS" pitchFamily="34" charset="0"/>
              </a:rPr>
              <a:t>	</a:t>
            </a:r>
            <a:r>
              <a:rPr lang="uk-UA" dirty="0" smtClean="0">
                <a:latin typeface="Trebuchet MS" pitchFamily="34" charset="0"/>
              </a:rPr>
              <a:t>		Пархоменко А.В.	3215,00</a:t>
            </a:r>
            <a:endParaRPr lang="uk-UA" dirty="0">
              <a:latin typeface="Trebuchet MS" pitchFamily="34" charset="0"/>
            </a:endParaRPr>
          </a:p>
          <a:p>
            <a:r>
              <a:rPr lang="uk-UA" dirty="0" err="1" smtClean="0">
                <a:latin typeface="Trebuchet MS" pitchFamily="34" charset="0"/>
              </a:rPr>
              <a:t>Киричек</a:t>
            </a:r>
            <a:r>
              <a:rPr lang="uk-UA" dirty="0" smtClean="0">
                <a:latin typeface="Trebuchet MS" pitchFamily="34" charset="0"/>
              </a:rPr>
              <a:t> </a:t>
            </a:r>
            <a:r>
              <a:rPr lang="uk-UA" dirty="0">
                <a:latin typeface="Trebuchet MS" pitchFamily="34" charset="0"/>
              </a:rPr>
              <a:t>Г.Г.	</a:t>
            </a:r>
            <a:r>
              <a:rPr lang="uk-UA" dirty="0" smtClean="0">
                <a:latin typeface="Trebuchet MS" pitchFamily="34" charset="0"/>
              </a:rPr>
              <a:t>	</a:t>
            </a:r>
            <a:r>
              <a:rPr lang="uk-UA" dirty="0" smtClean="0">
                <a:latin typeface="Trebuchet MS" pitchFamily="34" charset="0"/>
              </a:rPr>
              <a:t>3066,00</a:t>
            </a:r>
            <a:r>
              <a:rPr lang="uk-UA" dirty="0">
                <a:latin typeface="Trebuchet MS" pitchFamily="34" charset="0"/>
              </a:rPr>
              <a:t>	</a:t>
            </a:r>
          </a:p>
          <a:p>
            <a:endParaRPr lang="uk-UA" dirty="0">
              <a:latin typeface="Trebuchet MS" pitchFamily="34" charset="0"/>
            </a:endParaRPr>
          </a:p>
          <a:p>
            <a:endParaRPr lang="uk-UA" dirty="0">
              <a:latin typeface="Trebuchet MS" pitchFamily="34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24616"/>
              </p:ext>
            </p:extLst>
          </p:nvPr>
        </p:nvGraphicFramePr>
        <p:xfrm>
          <a:off x="1171575" y="1082675"/>
          <a:ext cx="7783513" cy="362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Заголовок 1"/>
          <p:cNvSpPr>
            <a:spLocks noGrp="1"/>
          </p:cNvSpPr>
          <p:nvPr>
            <p:ph type="ctrTitle"/>
          </p:nvPr>
        </p:nvSpPr>
        <p:spPr>
          <a:xfrm>
            <a:off x="1038225" y="33338"/>
            <a:ext cx="8437563" cy="685800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ФАКУЛЬТЕТ ЕКОНОМІКИ ТА УПРАВЛІННЯ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13" y="4756150"/>
            <a:ext cx="9999853" cy="184665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 smtClean="0">
                <a:solidFill>
                  <a:srgbClr val="7030A0"/>
                </a:solidFill>
                <a:latin typeface="+mn-lt"/>
                <a:cs typeface="+mn-cs"/>
              </a:rPr>
              <a:t>Зеркаль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 А.В.		3924,00		Нечаєва 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І.А.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	3875,00</a:t>
            </a:r>
            <a:r>
              <a:rPr lang="uk-UA" dirty="0" smtClean="0">
                <a:latin typeface="+mn-lt"/>
                <a:cs typeface="+mn-cs"/>
              </a:rPr>
              <a:t>	 </a:t>
            </a:r>
            <a:endParaRPr lang="uk-UA" dirty="0" smtClean="0">
              <a:latin typeface="+mn-lt"/>
              <a:cs typeface="+mn-cs"/>
            </a:endParaRPr>
          </a:p>
          <a:p>
            <a:pPr>
              <a:defRPr/>
            </a:pPr>
            <a:r>
              <a:rPr lang="uk-UA" dirty="0" err="1" smtClean="0">
                <a:solidFill>
                  <a:srgbClr val="7030A0"/>
                </a:solidFill>
                <a:latin typeface="+mn-lt"/>
                <a:cs typeface="+mn-cs"/>
              </a:rPr>
              <a:t>Атаманюк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С.І.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3835,00</a:t>
            </a:r>
            <a:r>
              <a:rPr lang="uk-UA" dirty="0" smtClean="0">
                <a:latin typeface="+mn-lt"/>
                <a:cs typeface="+mn-cs"/>
              </a:rPr>
              <a:t>	  </a:t>
            </a:r>
            <a:r>
              <a:rPr lang="uk-UA" dirty="0" smtClean="0">
                <a:latin typeface="+mn-lt"/>
                <a:cs typeface="+mn-cs"/>
              </a:rPr>
              <a:t>	</a:t>
            </a:r>
            <a:r>
              <a:rPr lang="uk-UA" dirty="0" err="1" smtClean="0"/>
              <a:t>Пуліна</a:t>
            </a:r>
            <a:r>
              <a:rPr lang="uk-UA" dirty="0" smtClean="0"/>
              <a:t> </a:t>
            </a:r>
            <a:r>
              <a:rPr lang="uk-UA" dirty="0"/>
              <a:t>Т.В.		</a:t>
            </a:r>
            <a:r>
              <a:rPr lang="uk-UA" dirty="0" smtClean="0"/>
              <a:t>3583,00</a:t>
            </a:r>
            <a:endParaRPr lang="uk-UA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/>
              <a:t>Гудзь</a:t>
            </a:r>
            <a:r>
              <a:rPr lang="uk-UA" dirty="0"/>
              <a:t> П.В.		</a:t>
            </a:r>
            <a:r>
              <a:rPr lang="uk-UA" dirty="0" smtClean="0"/>
              <a:t>3109,00		</a:t>
            </a:r>
            <a:r>
              <a:rPr lang="uk-UA" dirty="0" err="1"/>
              <a:t>Лищенко</a:t>
            </a:r>
            <a:r>
              <a:rPr lang="uk-UA" dirty="0"/>
              <a:t> О.Г.	</a:t>
            </a:r>
            <a:r>
              <a:rPr lang="uk-UA" dirty="0" smtClean="0"/>
              <a:t>3064,00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/>
              <a:t>Максименко </a:t>
            </a:r>
            <a:r>
              <a:rPr lang="uk-UA" dirty="0">
                <a:latin typeface="+mn-lt"/>
                <a:cs typeface="+mn-cs"/>
              </a:rPr>
              <a:t>І.Я.	</a:t>
            </a:r>
            <a:r>
              <a:rPr lang="uk-UA" dirty="0" smtClean="0">
                <a:latin typeface="+mn-lt"/>
                <a:cs typeface="+mn-cs"/>
              </a:rPr>
              <a:t>2949,00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668806"/>
              </p:ext>
            </p:extLst>
          </p:nvPr>
        </p:nvGraphicFramePr>
        <p:xfrm>
          <a:off x="1239838" y="768351"/>
          <a:ext cx="7518400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ctrTitle"/>
          </p:nvPr>
        </p:nvSpPr>
        <p:spPr>
          <a:xfrm>
            <a:off x="1903413" y="125413"/>
            <a:ext cx="7947025" cy="547687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ГУМАНІТАРНИЙ ФАКУЛЬТЕТ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779162"/>
              </p:ext>
            </p:extLst>
          </p:nvPr>
        </p:nvGraphicFramePr>
        <p:xfrm>
          <a:off x="1181100" y="788989"/>
          <a:ext cx="7783513" cy="391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013" y="4756150"/>
            <a:ext cx="9999853" cy="21236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7030A0"/>
                </a:solidFill>
                <a:latin typeface="+mn-lt"/>
                <a:cs typeface="+mn-cs"/>
              </a:rPr>
              <a:t>Прушківська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 Е.В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.	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3956,00			</a:t>
            </a:r>
            <a:r>
              <a:rPr lang="ru-RU" dirty="0" err="1" smtClean="0">
                <a:solidFill>
                  <a:srgbClr val="7030A0"/>
                </a:solidFill>
                <a:latin typeface="+mn-lt"/>
                <a:cs typeface="+mn-cs"/>
              </a:rPr>
              <a:t>Брутман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 А.Б. 	3621,00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7030A0"/>
                </a:solidFill>
                <a:latin typeface="+mn-lt"/>
                <a:cs typeface="+mn-cs"/>
              </a:rPr>
              <a:t>Полєжаєв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 Ю.Г.	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3534,00</a:t>
            </a:r>
            <a:r>
              <a:rPr lang="ru-RU" dirty="0" smtClean="0">
                <a:latin typeface="+mn-lt"/>
                <a:cs typeface="+mn-cs"/>
              </a:rPr>
              <a:t>			Жукова Н.М.		3165,00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Мелещенко А.</a:t>
            </a:r>
            <a:r>
              <a:rPr lang="ru-RU" dirty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	3152,00			</a:t>
            </a:r>
            <a:r>
              <a:rPr lang="ru-RU" dirty="0" err="1" smtClean="0">
                <a:latin typeface="+mn-lt"/>
                <a:cs typeface="+mn-cs"/>
              </a:rPr>
              <a:t>Кузнєцова</a:t>
            </a:r>
            <a:r>
              <a:rPr lang="ru-RU" dirty="0" smtClean="0">
                <a:latin typeface="+mn-lt"/>
                <a:cs typeface="+mn-cs"/>
              </a:rPr>
              <a:t> І.В.	3121,00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+mn-lt"/>
                <a:cs typeface="+mn-cs"/>
              </a:rPr>
              <a:t>Горлачова</a:t>
            </a:r>
            <a:r>
              <a:rPr lang="ru-RU" dirty="0" smtClean="0">
                <a:latin typeface="+mn-lt"/>
                <a:cs typeface="+mn-cs"/>
              </a:rPr>
              <a:t> В.В.	</a:t>
            </a:r>
            <a:r>
              <a:rPr lang="ru-RU" dirty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3055,00			Василенко В.Г.	3004,00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Заголовок 1"/>
          <p:cNvSpPr>
            <a:spLocks noGrp="1"/>
          </p:cNvSpPr>
          <p:nvPr>
            <p:ph type="ctrTitle"/>
          </p:nvPr>
        </p:nvSpPr>
        <p:spPr>
          <a:xfrm>
            <a:off x="542925" y="125413"/>
            <a:ext cx="9307513" cy="1031875"/>
          </a:xfrm>
        </p:spPr>
        <p:txBody>
          <a:bodyPr/>
          <a:lstStyle/>
          <a:p>
            <a:pPr algn="ctr" eaLnBrk="1" hangingPunct="1"/>
            <a:r>
              <a:rPr lang="uk-UA" sz="3200" b="1" dirty="0" smtClean="0">
                <a:solidFill>
                  <a:srgbClr val="0070C0"/>
                </a:solidFill>
              </a:rPr>
              <a:t>ФАКУЛЬТЕТ МІЖНАРОДНОГО ТУРИЗМУ ТА ЕКОНОМІКИ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734134"/>
              </p:ext>
            </p:extLst>
          </p:nvPr>
        </p:nvGraphicFramePr>
        <p:xfrm>
          <a:off x="1181100" y="1398588"/>
          <a:ext cx="7783513" cy="383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100" y="5287963"/>
            <a:ext cx="9999853" cy="12926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Карпенко А.В.	4066,00		Зайцева 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В.М.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3814,00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endParaRPr lang="uk-UA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solidFill>
                  <a:srgbClr val="7030A0"/>
                </a:solidFill>
                <a:latin typeface="+mn-lt"/>
                <a:cs typeface="+mn-cs"/>
              </a:rPr>
              <a:t>Цвилий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 С.М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.	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3375,00</a:t>
            </a:r>
            <a:r>
              <a:rPr lang="uk-UA" dirty="0" smtClean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	Васильєва </a:t>
            </a:r>
            <a:r>
              <a:rPr lang="uk-UA" dirty="0">
                <a:latin typeface="+mn-lt"/>
                <a:cs typeface="+mn-cs"/>
              </a:rPr>
              <a:t>О.О. 	</a:t>
            </a:r>
            <a:r>
              <a:rPr lang="uk-UA" dirty="0" smtClean="0">
                <a:latin typeface="+mn-lt"/>
                <a:cs typeface="+mn-cs"/>
              </a:rPr>
              <a:t>3325,00</a:t>
            </a:r>
            <a:r>
              <a:rPr lang="uk-UA" dirty="0" smtClean="0">
                <a:latin typeface="+mn-lt"/>
                <a:cs typeface="+mn-cs"/>
              </a:rPr>
              <a:t>	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ctrTitle"/>
          </p:nvPr>
        </p:nvSpPr>
        <p:spPr>
          <a:xfrm>
            <a:off x="542925" y="125413"/>
            <a:ext cx="9307513" cy="561975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ЮРИДИЧНИЙ ФАКУЛЬТЕТ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315932"/>
              </p:ext>
            </p:extLst>
          </p:nvPr>
        </p:nvGraphicFramePr>
        <p:xfrm>
          <a:off x="1181100" y="1398588"/>
          <a:ext cx="7783513" cy="383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2263" y="5287963"/>
            <a:ext cx="9999853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solidFill>
                  <a:srgbClr val="7030A0"/>
                </a:solidFill>
              </a:rPr>
              <a:t>Бабарикіна</a:t>
            </a:r>
            <a:r>
              <a:rPr lang="uk-UA" dirty="0">
                <a:solidFill>
                  <a:srgbClr val="7030A0"/>
                </a:solidFill>
              </a:rPr>
              <a:t> Н.А.	</a:t>
            </a:r>
            <a:r>
              <a:rPr lang="uk-UA" dirty="0" smtClean="0">
                <a:solidFill>
                  <a:srgbClr val="7030A0"/>
                </a:solidFill>
              </a:rPr>
              <a:t>	3995,00			</a:t>
            </a:r>
            <a:r>
              <a:rPr lang="uk-UA" dirty="0" err="1" smtClean="0">
                <a:solidFill>
                  <a:srgbClr val="7030A0"/>
                </a:solidFill>
              </a:rPr>
              <a:t>Максакова</a:t>
            </a:r>
            <a:r>
              <a:rPr lang="uk-UA" dirty="0" smtClean="0">
                <a:solidFill>
                  <a:srgbClr val="7030A0"/>
                </a:solidFill>
              </a:rPr>
              <a:t> Р.М.		3884,00</a:t>
            </a:r>
          </a:p>
          <a:p>
            <a:pPr>
              <a:defRPr/>
            </a:pPr>
            <a:r>
              <a:rPr lang="uk-UA" dirty="0">
                <a:solidFill>
                  <a:srgbClr val="7030A0"/>
                </a:solidFill>
              </a:rPr>
              <a:t>Шиян Д.С. 		</a:t>
            </a:r>
            <a:r>
              <a:rPr lang="uk-UA" dirty="0" smtClean="0">
                <a:solidFill>
                  <a:srgbClr val="7030A0"/>
                </a:solidFill>
              </a:rPr>
              <a:t>	3653,00	</a:t>
            </a:r>
            <a:r>
              <a:rPr lang="uk-UA" dirty="0" smtClean="0"/>
              <a:t>		Шиян </a:t>
            </a:r>
            <a:r>
              <a:rPr lang="uk-UA" dirty="0" smtClean="0">
                <a:latin typeface="+mn-lt"/>
                <a:cs typeface="+mn-cs"/>
              </a:rPr>
              <a:t>О.Ю.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		3473,00</a:t>
            </a:r>
            <a:r>
              <a:rPr lang="uk-UA" dirty="0" smtClean="0">
                <a:latin typeface="+mn-lt"/>
                <a:cs typeface="+mn-cs"/>
              </a:rPr>
              <a:t>				</a:t>
            </a:r>
            <a:endParaRPr lang="uk-UA" dirty="0" smtClean="0">
              <a:latin typeface="+mn-lt"/>
              <a:cs typeface="+mn-cs"/>
            </a:endParaRPr>
          </a:p>
          <a:p>
            <a:pPr>
              <a:defRPr/>
            </a:pPr>
            <a:r>
              <a:rPr lang="uk-UA" dirty="0" err="1" smtClean="0">
                <a:latin typeface="+mn-lt"/>
                <a:cs typeface="+mn-cs"/>
              </a:rPr>
              <a:t>Арабаджиєв</a:t>
            </a:r>
            <a:r>
              <a:rPr lang="uk-UA" dirty="0" smtClean="0">
                <a:latin typeface="+mn-lt"/>
                <a:cs typeface="+mn-cs"/>
              </a:rPr>
              <a:t> </a:t>
            </a:r>
            <a:r>
              <a:rPr lang="uk-UA" dirty="0" smtClean="0">
                <a:latin typeface="+mn-lt"/>
                <a:cs typeface="+mn-cs"/>
              </a:rPr>
              <a:t>Д.Ю.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3290,00			</a:t>
            </a:r>
            <a:r>
              <a:rPr lang="uk-UA" dirty="0" err="1" smtClean="0">
                <a:latin typeface="+mn-lt"/>
                <a:cs typeface="+mn-cs"/>
              </a:rPr>
              <a:t>Купін</a:t>
            </a:r>
            <a:r>
              <a:rPr lang="uk-UA" dirty="0" smtClean="0">
                <a:latin typeface="+mn-lt"/>
                <a:cs typeface="+mn-cs"/>
              </a:rPr>
              <a:t> </a:t>
            </a:r>
            <a:r>
              <a:rPr lang="uk-UA" dirty="0">
                <a:latin typeface="+mn-lt"/>
                <a:cs typeface="+mn-cs"/>
              </a:rPr>
              <a:t>А.П.	</a:t>
            </a:r>
            <a:r>
              <a:rPr lang="uk-UA" dirty="0" smtClean="0">
                <a:latin typeface="+mn-lt"/>
                <a:cs typeface="+mn-cs"/>
              </a:rPr>
              <a:t>		3086,00</a:t>
            </a:r>
            <a:r>
              <a:rPr lang="uk-UA" dirty="0" smtClean="0">
                <a:latin typeface="+mn-lt"/>
                <a:cs typeface="+mn-cs"/>
              </a:rPr>
              <a:t>		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Заголовок 1"/>
          <p:cNvSpPr>
            <a:spLocks noGrp="1"/>
          </p:cNvSpPr>
          <p:nvPr>
            <p:ph type="ctrTitle"/>
          </p:nvPr>
        </p:nvSpPr>
        <p:spPr>
          <a:xfrm>
            <a:off x="430213" y="57150"/>
            <a:ext cx="9309100" cy="1062038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ФАКУЛЬТЕТ УПРАВЛІННЯ ФІЗИЧНОЮ КУЛЬТУРОЮ ТА СПОРТОМ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28963"/>
              </p:ext>
            </p:extLst>
          </p:nvPr>
        </p:nvGraphicFramePr>
        <p:xfrm>
          <a:off x="1193006" y="1169988"/>
          <a:ext cx="7783513" cy="383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513" y="5059363"/>
            <a:ext cx="9999853" cy="184665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Ковальова 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О.В.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3323,00</a:t>
            </a:r>
            <a:endParaRPr lang="uk-UA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 smtClean="0">
                <a:solidFill>
                  <a:srgbClr val="7030A0"/>
                </a:solidFill>
                <a:latin typeface="+mn-lt"/>
                <a:cs typeface="+mn-cs"/>
              </a:rPr>
              <a:t>Пущіна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І.В.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	2276,00</a:t>
            </a:r>
            <a:endParaRPr lang="uk-UA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Корж Н.Л.	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2237,00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 smtClean="0"/>
              <a:t>Сметанін</a:t>
            </a:r>
            <a:r>
              <a:rPr lang="uk-UA" dirty="0" smtClean="0"/>
              <a:t> С.В.	2230,00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Заголовок 1"/>
          <p:cNvSpPr>
            <a:spLocks noGrp="1"/>
          </p:cNvSpPr>
          <p:nvPr>
            <p:ph type="ctrTitle"/>
          </p:nvPr>
        </p:nvSpPr>
        <p:spPr>
          <a:xfrm>
            <a:off x="454025" y="173038"/>
            <a:ext cx="9309100" cy="714375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ФАКУЛЬТЕТ СОЦІАЛЬНИХ НАУК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139123"/>
              </p:ext>
            </p:extLst>
          </p:nvPr>
        </p:nvGraphicFramePr>
        <p:xfrm>
          <a:off x="1181100" y="1398589"/>
          <a:ext cx="7783513" cy="3671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2263" y="5287963"/>
            <a:ext cx="9999853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7030A0"/>
                </a:solidFill>
                <a:latin typeface="+mn-lt"/>
                <a:cs typeface="+mn-cs"/>
              </a:rPr>
              <a:t>Кузьмін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 В.В.	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3443,00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		</a:t>
            </a:r>
            <a:r>
              <a:rPr lang="ru-RU" dirty="0" err="1" smtClean="0">
                <a:solidFill>
                  <a:srgbClr val="7030A0"/>
                </a:solidFill>
                <a:latin typeface="+mn-lt"/>
                <a:cs typeface="+mn-cs"/>
              </a:rPr>
              <a:t>Бородулькіна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 Т.О.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3037,00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Щербина С.С.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2895,00</a:t>
            </a:r>
            <a:r>
              <a:rPr lang="ru-RU" dirty="0" smtClean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		</a:t>
            </a:r>
            <a:r>
              <a:rPr lang="ru-RU" dirty="0" err="1" smtClean="0">
                <a:latin typeface="+mn-lt"/>
                <a:cs typeface="+mn-cs"/>
              </a:rPr>
              <a:t>Погребна</a:t>
            </a:r>
            <a:r>
              <a:rPr lang="ru-RU" dirty="0" smtClean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В.Л.	</a:t>
            </a:r>
            <a:r>
              <a:rPr lang="ru-RU" dirty="0" smtClean="0">
                <a:latin typeface="+mn-lt"/>
                <a:cs typeface="+mn-cs"/>
              </a:rPr>
              <a:t>	2678,00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Заголовок 1"/>
          <p:cNvSpPr>
            <a:spLocks noGrp="1"/>
          </p:cNvSpPr>
          <p:nvPr>
            <p:ph type="ctrTitle"/>
          </p:nvPr>
        </p:nvSpPr>
        <p:spPr>
          <a:xfrm>
            <a:off x="454025" y="173038"/>
            <a:ext cx="9309100" cy="546100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РЕЙТИНГ ФАКУЛЬТЕТІВ</a:t>
            </a:r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555616"/>
              </p:ext>
            </p:extLst>
          </p:nvPr>
        </p:nvGraphicFramePr>
        <p:xfrm>
          <a:off x="1014413" y="753678"/>
          <a:ext cx="7921625" cy="5350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7713" y="1316038"/>
            <a:ext cx="6640512" cy="4772025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1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uk-UA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uk-UA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9913" y="2686050"/>
            <a:ext cx="6562725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0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ДЯКУЮ ЗА УВАГУ!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825500" y="290513"/>
            <a:ext cx="6073775" cy="5843587"/>
          </a:xfrm>
        </p:spPr>
        <p:txBody>
          <a:bodyPr/>
          <a:lstStyle/>
          <a:p>
            <a:pPr algn="l" eaLnBrk="1" hangingPunct="1"/>
            <a:r>
              <a:rPr lang="uk-UA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Рейтингове оцінювання за 202</a:t>
            </a:r>
            <a:r>
              <a:rPr lang="en-US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uk-UA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-202</a:t>
            </a:r>
            <a:r>
              <a:rPr lang="en-US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uk-UA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навчальний рік здійснювалося у відповідності до «Положення про рейтингову систему оцінки діяльності науково-педагогічних працівників, кафедр і факультетів Національного університету «Запорізька політехніка» затвердженого Наказом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від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квітня 2023 р.	</a:t>
            </a:r>
            <a:b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112 (протокол №8 засідання Вченої ради НУ «Запорізька політехніка» від 14.04.23) </a:t>
            </a:r>
            <a:r>
              <a:rPr lang="ru-RU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ru-RU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</a:t>
            </a:r>
            <a:endParaRPr lang="uk-UA" sz="2400" b="1" dirty="0" smtClean="0">
              <a:solidFill>
                <a:srgbClr val="62180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519" y="2045899"/>
            <a:ext cx="2170364" cy="25544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323850" y="739775"/>
            <a:ext cx="3292475" cy="5400675"/>
          </a:xfrm>
        </p:spPr>
        <p:txBody>
          <a:bodyPr/>
          <a:lstStyle/>
          <a:p>
            <a:pPr algn="l" eaLnBrk="1" hangingPunct="1"/>
            <a:r>
              <a:rPr lang="uk-UA" sz="2400" b="1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Згідно «Положення …» оцінювання здійснювалося для кожного науково-педагогічного працівника університету, окремо для кожної кафедри, для кожного факультету університету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67163" y="465138"/>
            <a:ext cx="2062162" cy="939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факультет</a:t>
            </a:r>
          </a:p>
        </p:txBody>
      </p:sp>
      <p:sp>
        <p:nvSpPr>
          <p:cNvPr id="4" name="Овал 3"/>
          <p:cNvSpPr/>
          <p:nvPr/>
        </p:nvSpPr>
        <p:spPr>
          <a:xfrm>
            <a:off x="4687888" y="2454275"/>
            <a:ext cx="2103437" cy="965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4040188" y="4530725"/>
            <a:ext cx="1887537" cy="5572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4192588" y="4683125"/>
            <a:ext cx="1887537" cy="557213"/>
          </a:xfrm>
          <a:prstGeom prst="rect">
            <a:avLst/>
          </a:prstGeom>
          <a:solidFill>
            <a:srgbClr val="002F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4344988" y="4835525"/>
            <a:ext cx="1887537" cy="557213"/>
          </a:xfrm>
          <a:prstGeom prst="rect">
            <a:avLst/>
          </a:prstGeom>
          <a:solidFill>
            <a:srgbClr val="0055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4497388" y="4987925"/>
            <a:ext cx="1887537" cy="557213"/>
          </a:xfrm>
          <a:prstGeom prst="rect">
            <a:avLst/>
          </a:prstGeom>
          <a:solidFill>
            <a:srgbClr val="478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4649788" y="5140325"/>
            <a:ext cx="1887537" cy="557213"/>
          </a:xfrm>
          <a:prstGeom prst="rect">
            <a:avLst/>
          </a:prstGeom>
          <a:solidFill>
            <a:srgbClr val="7DA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4802188" y="5292725"/>
            <a:ext cx="1887537" cy="557213"/>
          </a:xfrm>
          <a:prstGeom prst="rect">
            <a:avLst/>
          </a:prstGeom>
          <a:solidFill>
            <a:srgbClr val="B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Прямоугольник 12"/>
          <p:cNvSpPr/>
          <p:nvPr/>
        </p:nvSpPr>
        <p:spPr>
          <a:xfrm>
            <a:off x="4954588" y="5445125"/>
            <a:ext cx="1887537" cy="557213"/>
          </a:xfrm>
          <a:prstGeom prst="rect">
            <a:avLst/>
          </a:prstGeom>
          <a:solidFill>
            <a:srgbClr val="AADB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НПП</a:t>
            </a:r>
          </a:p>
        </p:txBody>
      </p:sp>
      <p:sp>
        <p:nvSpPr>
          <p:cNvPr id="14" name="Овал 13"/>
          <p:cNvSpPr/>
          <p:nvPr/>
        </p:nvSpPr>
        <p:spPr>
          <a:xfrm>
            <a:off x="4840288" y="2581275"/>
            <a:ext cx="2103437" cy="9636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5" name="Овал 14"/>
          <p:cNvSpPr/>
          <p:nvPr/>
        </p:nvSpPr>
        <p:spPr>
          <a:xfrm>
            <a:off x="4992688" y="2733675"/>
            <a:ext cx="2103437" cy="96361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кафедра</a:t>
            </a:r>
          </a:p>
        </p:txBody>
      </p:sp>
      <p:sp>
        <p:nvSpPr>
          <p:cNvPr id="7" name="Стрелка вправо 6"/>
          <p:cNvSpPr/>
          <p:nvPr/>
        </p:nvSpPr>
        <p:spPr>
          <a:xfrm rot="18462156">
            <a:off x="4852988" y="3705225"/>
            <a:ext cx="755650" cy="67945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6" name="Двойная стрелка влево/вправо 15"/>
          <p:cNvSpPr/>
          <p:nvPr/>
        </p:nvSpPr>
        <p:spPr>
          <a:xfrm rot="4235015">
            <a:off x="5136356" y="1618457"/>
            <a:ext cx="942975" cy="588962"/>
          </a:xfrm>
          <a:prstGeom prst="left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2141" y="2162889"/>
            <a:ext cx="2170364" cy="25544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Заголовок 1"/>
          <p:cNvSpPr>
            <a:spLocks noGrp="1"/>
          </p:cNvSpPr>
          <p:nvPr>
            <p:ph type="ctrTitle"/>
          </p:nvPr>
        </p:nvSpPr>
        <p:spPr>
          <a:xfrm>
            <a:off x="1903413" y="125413"/>
            <a:ext cx="7947025" cy="547687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МАШИНОБУДІВНИЙ ФАКУЛЬТЕТ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075241"/>
              </p:ext>
            </p:extLst>
          </p:nvPr>
        </p:nvGraphicFramePr>
        <p:xfrm>
          <a:off x="1575736" y="884237"/>
          <a:ext cx="7783513" cy="366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013" y="4756150"/>
            <a:ext cx="9999853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Фролов М.В.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	2509,00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Гончар Н.В.		2345,00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7030A0"/>
                </a:solidFill>
                <a:latin typeface="+mn-lt"/>
                <a:cs typeface="+mn-cs"/>
              </a:rPr>
              <a:t>Онуфрієнко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 В.М.	2310,00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Козлова О.Б.</a:t>
            </a:r>
            <a:r>
              <a:rPr lang="ru-RU" dirty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2223,00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+mn-lt"/>
                <a:cs typeface="+mn-cs"/>
              </a:rPr>
              <a:t>Сніжко</a:t>
            </a:r>
            <a:r>
              <a:rPr lang="ru-RU" dirty="0" smtClean="0">
                <a:latin typeface="+mn-lt"/>
                <a:cs typeface="+mn-cs"/>
              </a:rPr>
              <a:t> Н.В.</a:t>
            </a:r>
            <a:r>
              <a:rPr lang="ru-RU" dirty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	2106,00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"/>
          <p:cNvSpPr>
            <a:spLocks noGrp="1"/>
          </p:cNvSpPr>
          <p:nvPr>
            <p:ph type="ctrTitle"/>
          </p:nvPr>
        </p:nvSpPr>
        <p:spPr>
          <a:xfrm>
            <a:off x="1903413" y="125413"/>
            <a:ext cx="7947025" cy="547687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ТРАНСПОРТНИЙ ФАКУЛЬТЕТ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2757634"/>
              </p:ext>
            </p:extLst>
          </p:nvPr>
        </p:nvGraphicFramePr>
        <p:xfrm>
          <a:off x="1347537" y="845184"/>
          <a:ext cx="8027469" cy="3738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013" y="4756150"/>
            <a:ext cx="9999853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7030A0"/>
                </a:solidFill>
                <a:latin typeface="+mn-lt"/>
                <a:cs typeface="+mn-cs"/>
              </a:rPr>
              <a:t>Турпак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 С.М.	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2733,00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7030A0"/>
                </a:solidFill>
                <a:latin typeface="+mn-lt"/>
                <a:cs typeface="+mn-cs"/>
              </a:rPr>
              <a:t>Кузькін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 О.Ф.	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2647,00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Бойко С.М.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2178,00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Слинько Г.І.</a:t>
            </a:r>
            <a:r>
              <a:rPr lang="ru-RU" dirty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	2143,00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Заголовок 1"/>
          <p:cNvSpPr>
            <a:spLocks noGrp="1"/>
          </p:cNvSpPr>
          <p:nvPr>
            <p:ph type="ctrTitle"/>
          </p:nvPr>
        </p:nvSpPr>
        <p:spPr>
          <a:xfrm>
            <a:off x="1903413" y="125413"/>
            <a:ext cx="7947025" cy="547687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ІНЖЕНЕРНО-ФІЗИЧНИЙ ФАКУЛЬТЕТ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059447"/>
              </p:ext>
            </p:extLst>
          </p:nvPr>
        </p:nvGraphicFramePr>
        <p:xfrm>
          <a:off x="1462087" y="903287"/>
          <a:ext cx="7783513" cy="362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013" y="4756150"/>
            <a:ext cx="9999853" cy="21236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7030A0"/>
                </a:solidFill>
                <a:latin typeface="+mn-lt"/>
                <a:cs typeface="+mn-cs"/>
              </a:rPr>
              <a:t>Іванов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 В.Г.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		3001,00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7030A0"/>
                </a:solidFill>
                <a:latin typeface="+mn-lt"/>
                <a:cs typeface="+mn-cs"/>
              </a:rPr>
              <a:t>Капустян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 О.Є.		2851,00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7030A0"/>
                </a:solidFill>
                <a:latin typeface="+mn-lt"/>
                <a:cs typeface="+mn-cs"/>
              </a:rPr>
              <a:t>Воденніков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 С.А.		2663,00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 smtClean="0">
                <a:latin typeface="+mn-lt"/>
                <a:cs typeface="+mn-cs"/>
              </a:rPr>
              <a:t>Нетребко</a:t>
            </a:r>
            <a:r>
              <a:rPr lang="uk-UA" dirty="0" smtClean="0">
                <a:latin typeface="+mn-lt"/>
                <a:cs typeface="+mn-cs"/>
              </a:rPr>
              <a:t> В.В.		2379,00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Заголовок 1"/>
          <p:cNvSpPr>
            <a:spLocks noGrp="1"/>
          </p:cNvSpPr>
          <p:nvPr>
            <p:ph type="ctrTitle"/>
          </p:nvPr>
        </p:nvSpPr>
        <p:spPr>
          <a:xfrm>
            <a:off x="1903413" y="125413"/>
            <a:ext cx="7947025" cy="547687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ЕЛЕКТРОТЕХНІЧНИЙ ФАКУЛЬТЕТ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13" y="4756150"/>
            <a:ext cx="9999853" cy="21236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 smtClean="0">
                <a:solidFill>
                  <a:srgbClr val="7030A0"/>
                </a:solidFill>
                <a:latin typeface="+mn-lt"/>
                <a:cs typeface="+mn-cs"/>
              </a:rPr>
              <a:t>Яримбаш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Д.С.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3879,00     Назарова 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О.С.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3475,00</a:t>
            </a:r>
            <a:endParaRPr lang="uk-UA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Антонов М.Л.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3168,00     </a:t>
            </a:r>
            <a:r>
              <a:rPr lang="uk-UA" dirty="0" err="1" smtClean="0">
                <a:latin typeface="+mn-lt"/>
                <a:cs typeface="+mn-cs"/>
              </a:rPr>
              <a:t>Пирожок</a:t>
            </a:r>
            <a:r>
              <a:rPr lang="uk-UA" dirty="0" smtClean="0">
                <a:latin typeface="+mn-lt"/>
                <a:cs typeface="+mn-cs"/>
              </a:rPr>
              <a:t> А.В.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3104,00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>
                <a:latin typeface="+mn-lt"/>
                <a:cs typeface="+mn-cs"/>
              </a:rPr>
              <a:t>Шрам О.А.	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2832,00     </a:t>
            </a:r>
            <a:r>
              <a:rPr lang="uk-UA" dirty="0" err="1" smtClean="0">
                <a:latin typeface="+mn-lt"/>
                <a:cs typeface="+mn-cs"/>
              </a:rPr>
              <a:t>Кулагін</a:t>
            </a:r>
            <a:r>
              <a:rPr lang="uk-UA" dirty="0" smtClean="0">
                <a:latin typeface="+mn-lt"/>
                <a:cs typeface="+mn-cs"/>
              </a:rPr>
              <a:t> Д.О.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2613,00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295332"/>
              </p:ext>
            </p:extLst>
          </p:nvPr>
        </p:nvGraphicFramePr>
        <p:xfrm>
          <a:off x="1112838" y="1082675"/>
          <a:ext cx="7921625" cy="362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Заголовок 1"/>
          <p:cNvSpPr>
            <a:spLocks noGrp="1"/>
          </p:cNvSpPr>
          <p:nvPr>
            <p:ph type="ctrTitle"/>
          </p:nvPr>
        </p:nvSpPr>
        <p:spPr>
          <a:xfrm>
            <a:off x="1381125" y="-9525"/>
            <a:ext cx="7947025" cy="1033463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ФАКУЛЬТЕТ БУДІВНИЦТВА АРХІТЕКТУРИ ТА ДИЗАЙНУ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13" y="4756150"/>
            <a:ext cx="9999853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Ткаченко А.М.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4523,00        </a:t>
            </a:r>
            <a:r>
              <a:rPr lang="uk-UA" dirty="0" err="1" smtClean="0">
                <a:solidFill>
                  <a:srgbClr val="7030A0"/>
                </a:solidFill>
                <a:latin typeface="+mn-lt"/>
                <a:cs typeface="+mn-cs"/>
              </a:rPr>
              <a:t>Мітяєв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О.А.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  	3776,00</a:t>
            </a:r>
            <a:endParaRPr lang="uk-UA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 smtClean="0">
                <a:solidFill>
                  <a:srgbClr val="7030A0"/>
                </a:solidFill>
                <a:latin typeface="+mn-lt"/>
                <a:cs typeface="+mn-cs"/>
              </a:rPr>
              <a:t>Рижова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 І.С.	</a:t>
            </a:r>
            <a:r>
              <a:rPr lang="uk-UA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uk-UA" dirty="0" smtClean="0">
                <a:solidFill>
                  <a:srgbClr val="7030A0"/>
                </a:solidFill>
                <a:latin typeface="+mn-lt"/>
                <a:cs typeface="+mn-cs"/>
              </a:rPr>
              <a:t>3011,00        </a:t>
            </a:r>
            <a:r>
              <a:rPr lang="uk-UA" dirty="0" smtClean="0">
                <a:latin typeface="+mn-lt"/>
                <a:cs typeface="+mn-cs"/>
              </a:rPr>
              <a:t>Захарова С.О.	2811,00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>
                <a:latin typeface="+mn-lt"/>
                <a:cs typeface="+mn-cs"/>
              </a:rPr>
              <a:t>Левченко Н.М.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2770,00        </a:t>
            </a:r>
            <a:r>
              <a:rPr lang="uk-UA" dirty="0" err="1" smtClean="0">
                <a:latin typeface="+mn-lt"/>
                <a:cs typeface="+mn-cs"/>
              </a:rPr>
              <a:t>Кулік</a:t>
            </a:r>
            <a:r>
              <a:rPr lang="uk-UA" dirty="0" smtClean="0">
                <a:latin typeface="+mn-lt"/>
                <a:cs typeface="+mn-cs"/>
              </a:rPr>
              <a:t> М.В.	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2559,00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 smtClean="0">
                <a:latin typeface="+mn-lt"/>
                <a:cs typeface="+mn-cs"/>
              </a:rPr>
              <a:t>Пожуєва</a:t>
            </a:r>
            <a:r>
              <a:rPr lang="uk-UA" dirty="0" smtClean="0">
                <a:latin typeface="+mn-lt"/>
                <a:cs typeface="+mn-cs"/>
              </a:rPr>
              <a:t> Т.О.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2468,00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513900"/>
              </p:ext>
            </p:extLst>
          </p:nvPr>
        </p:nvGraphicFramePr>
        <p:xfrm>
          <a:off x="1074738" y="1311709"/>
          <a:ext cx="8097837" cy="33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Заголовок 1"/>
          <p:cNvSpPr>
            <a:spLocks noGrp="1"/>
          </p:cNvSpPr>
          <p:nvPr>
            <p:ph type="ctrTitle"/>
          </p:nvPr>
        </p:nvSpPr>
        <p:spPr>
          <a:xfrm>
            <a:off x="1381125" y="-9525"/>
            <a:ext cx="7947025" cy="1033463"/>
          </a:xfrm>
        </p:spPr>
        <p:txBody>
          <a:bodyPr/>
          <a:lstStyle/>
          <a:p>
            <a:pPr algn="ctr" eaLnBrk="1" hangingPunct="1"/>
            <a:r>
              <a:rPr lang="uk-UA" sz="3200" b="1" dirty="0" smtClean="0">
                <a:solidFill>
                  <a:srgbClr val="0070C0"/>
                </a:solidFill>
              </a:rPr>
              <a:t>ФАКУЛЬТЕТ ІНФОРМАЦІЙНОЇ БЕЗПЕКИ ТА ЕЛЕКТРОННИХ КОМУНІКАЦІЙ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13" y="4756150"/>
            <a:ext cx="9999853" cy="21236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7030A0"/>
                </a:solidFill>
                <a:latin typeface="+mn-lt"/>
                <a:cs typeface="+mn-cs"/>
              </a:rPr>
              <a:t>Коротун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 А.В.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	3896,00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7030A0"/>
                </a:solidFill>
                <a:latin typeface="+mn-lt"/>
                <a:cs typeface="+mn-cs"/>
              </a:rPr>
              <a:t>Сніжной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Г.В.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	2516,00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Миронова Н.О.</a:t>
            </a:r>
            <a:r>
              <a:rPr lang="ru-RU" dirty="0">
                <a:solidFill>
                  <a:srgbClr val="7030A0"/>
                </a:solidFill>
                <a:latin typeface="+mn-lt"/>
                <a:cs typeface="+mn-cs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+mn-lt"/>
                <a:cs typeface="+mn-cs"/>
              </a:rPr>
              <a:t>2482,00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Погосов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dirty="0" smtClean="0">
                <a:latin typeface="+mn-lt"/>
                <a:cs typeface="+mn-cs"/>
              </a:rPr>
              <a:t>В.В.</a:t>
            </a:r>
            <a:r>
              <a:rPr lang="ru-RU" dirty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	2214,00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163515"/>
              </p:ext>
            </p:extLst>
          </p:nvPr>
        </p:nvGraphicFramePr>
        <p:xfrm>
          <a:off x="1427163" y="1073150"/>
          <a:ext cx="7518400" cy="3563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1274</TotalTime>
  <Words>751</Words>
  <Application>Microsoft Office PowerPoint</Application>
  <PresentationFormat>Широкоэкранный</PresentationFormat>
  <Paragraphs>118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Verdana</vt:lpstr>
      <vt:lpstr>Wingdings 3</vt:lpstr>
      <vt:lpstr>Аспект</vt:lpstr>
      <vt:lpstr>Рейтингова оцінка діяльності науково-педагогічних працівників, кафедр і факультетів Національного університету  «Запорізька політехніка» 2022-2023 н/р</vt:lpstr>
      <vt:lpstr>Рейтингове оцінювання за 2022-2023 навчальний рік здійснювалося у відповідності до «Положення про рейтингову систему оцінки діяльності науково-педагогічних працівників, кафедр і факультетів Національного університету «Запорізька політехніка» затвердженого Наказом від 14 квітня 2023 р.  № 112 (протокол №8 засідання Вченої ради НУ «Запорізька політехніка» від 14.04.23)       </vt:lpstr>
      <vt:lpstr>Згідно «Положення …» оцінювання здійснювалося для кожного науково-педагогічного працівника університету, окремо для кожної кафедри, для кожного факультету університету </vt:lpstr>
      <vt:lpstr>МАШИНОБУДІВНИЙ ФАКУЛЬТЕТ</vt:lpstr>
      <vt:lpstr>ТРАНСПОРТНИЙ ФАКУЛЬТЕТ</vt:lpstr>
      <vt:lpstr>ІНЖЕНЕРНО-ФІЗИЧНИЙ ФАКУЛЬТЕТ</vt:lpstr>
      <vt:lpstr>ЕЛЕКТРОТЕХНІЧНИЙ ФАКУЛЬТЕТ</vt:lpstr>
      <vt:lpstr>ФАКУЛЬТЕТ БУДІВНИЦТВА АРХІТЕКТУРИ ТА ДИЗАЙНУ</vt:lpstr>
      <vt:lpstr>ФАКУЛЬТЕТ ІНФОРМАЦІЙНОЇ БЕЗПЕКИ ТА ЕЛЕКТРОННИХ КОМУНІКАЦІЙ</vt:lpstr>
      <vt:lpstr>ФАКУЛЬТЕТ КОМП'ЮТЕРНИХ НАУК ТА ТЕХНОЛОГІЙ</vt:lpstr>
      <vt:lpstr>ФАКУЛЬТЕТ ЕКОНОМІКИ ТА УПРАВЛІННЯ</vt:lpstr>
      <vt:lpstr>ГУМАНІТАРНИЙ ФАКУЛЬТЕТ</vt:lpstr>
      <vt:lpstr>ФАКУЛЬТЕТ МІЖНАРОДНОГО ТУРИЗМУ ТА ЕКОНОМІКИ</vt:lpstr>
      <vt:lpstr>ЮРИДИЧНИЙ ФАКУЛЬТЕТ</vt:lpstr>
      <vt:lpstr>ФАКУЛЬТЕТ УПРАВЛІННЯ ФІЗИЧНОЮ КУЛЬТУРОЮ ТА СПОРТОМ</vt:lpstr>
      <vt:lpstr>ФАКУЛЬТЕТ СОЦІАЛЬНИХ НАУК</vt:lpstr>
      <vt:lpstr>РЕЙТИНГ ФАКУЛЬТЕТІВ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ПІДВИЩЕННЯ КВАЛІФІКАЦІЇ ПЕДАГОГІЧНИХ, НАУКОВО-ПЕДАГОГІЧНИХ ПРАЦІВНИКІВ</dc:title>
  <dc:creator>parhom</dc:creator>
  <cp:lastModifiedBy>hp</cp:lastModifiedBy>
  <cp:revision>175</cp:revision>
  <dcterms:created xsi:type="dcterms:W3CDTF">2018-02-16T14:00:54Z</dcterms:created>
  <dcterms:modified xsi:type="dcterms:W3CDTF">2023-11-03T09:21:35Z</dcterms:modified>
</cp:coreProperties>
</file>