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2" r:id="rId1"/>
  </p:sldMasterIdLst>
  <p:notesMasterIdLst>
    <p:notesMasterId r:id="rId31"/>
  </p:notesMasterIdLst>
  <p:handoutMasterIdLst>
    <p:handoutMasterId r:id="rId32"/>
  </p:handoutMasterIdLst>
  <p:sldIdLst>
    <p:sldId id="256" r:id="rId2"/>
    <p:sldId id="258" r:id="rId3"/>
    <p:sldId id="259" r:id="rId4"/>
    <p:sldId id="264" r:id="rId5"/>
    <p:sldId id="295" r:id="rId6"/>
    <p:sldId id="261" r:id="rId7"/>
    <p:sldId id="276" r:id="rId8"/>
    <p:sldId id="277" r:id="rId9"/>
    <p:sldId id="278" r:id="rId10"/>
    <p:sldId id="279" r:id="rId11"/>
    <p:sldId id="280" r:id="rId12"/>
    <p:sldId id="281" r:id="rId13"/>
    <p:sldId id="282" r:id="rId14"/>
    <p:sldId id="283" r:id="rId15"/>
    <p:sldId id="284" r:id="rId16"/>
    <p:sldId id="285" r:id="rId17"/>
    <p:sldId id="286" r:id="rId18"/>
    <p:sldId id="263" r:id="rId19"/>
    <p:sldId id="287" r:id="rId20"/>
    <p:sldId id="288" r:id="rId21"/>
    <p:sldId id="289" r:id="rId22"/>
    <p:sldId id="290" r:id="rId23"/>
    <p:sldId id="273" r:id="rId24"/>
    <p:sldId id="291" r:id="rId25"/>
    <p:sldId id="292" r:id="rId26"/>
    <p:sldId id="293" r:id="rId27"/>
    <p:sldId id="294" r:id="rId28"/>
    <p:sldId id="274" r:id="rId29"/>
    <p:sldId id="275" r:id="rId3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18" d="100"/>
          <a:sy n="118" d="100"/>
        </p:scale>
        <p:origin x="-1434" y="22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5B81B7-7BBA-4E1E-92FA-2D548DEF802C}" type="datetimeFigureOut">
              <a:rPr lang="uk-UA" smtClean="0"/>
              <a:t>25.03.2024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983ACF-CA43-4E8C-8E89-BE3193DA07D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83864617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F1CE45-4DB1-4E8F-89F2-F90B98DDF4E5}" type="datetimeFigureOut">
              <a:rPr lang="uk-UA" smtClean="0"/>
              <a:t>25.03.2024</a:t>
            </a:fld>
            <a:endParaRPr lang="uk-UA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90EF12-456D-4FCE-B623-C143DF6F3164}" type="slidenum">
              <a:rPr lang="uk-UA" smtClean="0"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069148525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68066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9D3B8-EF23-48E9-8DE4-3BFC4DD87281}" type="datetime1">
              <a:rPr lang="ru-RU" smtClean="0"/>
              <a:t>25.03.2024</a:t>
            </a:fld>
            <a:endParaRPr lang="ru-RU" dirty="0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53427-2E0C-4E34-932D-ABEED4A23DF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8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9" name="Овал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A38539-7D4C-473B-959B-74BAE0F2EA41}" type="datetime1">
              <a:rPr lang="ru-RU" smtClean="0"/>
              <a:t>25.03.2024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53427-2E0C-4E34-932D-ABEED4A23DF8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C6EBDD-F1D7-47F0-9599-1265506E02C1}" type="datetime1">
              <a:rPr lang="ru-RU" smtClean="0"/>
              <a:t>25.03.2024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53427-2E0C-4E34-932D-ABEED4A23DF8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4F9EE-0B53-4F0D-BF6F-07F24A992FAD}" type="datetime1">
              <a:rPr lang="ru-RU" smtClean="0"/>
              <a:t>25.03.2024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53427-2E0C-4E34-932D-ABEED4A23DF8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1E690-655E-4A39-BA54-D2F55CC7F876}" type="datetime1">
              <a:rPr lang="ru-RU" smtClean="0"/>
              <a:t>25.03.2024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53427-2E0C-4E34-932D-ABEED4A23DF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8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9" name="Овал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0B01B-B7D6-42EB-B699-A2E7CB9154B9}" type="datetime1">
              <a:rPr lang="ru-RU" smtClean="0"/>
              <a:t>25.03.2024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53427-2E0C-4E34-932D-ABEED4A23DF8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0DEF0-BB93-4725-B07F-4C3D9619E338}" type="datetime1">
              <a:rPr lang="ru-RU" smtClean="0"/>
              <a:t>25.03.2024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53427-2E0C-4E34-932D-ABEED4A23DF8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1E856-8F64-4E76-A032-8872FFA596A5}" type="datetime1">
              <a:rPr lang="ru-RU" smtClean="0"/>
              <a:t>25.03.2024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53427-2E0C-4E34-932D-ABEED4A23DF8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513E4-EB5E-4AB8-A8C5-C55825FFA085}" type="datetime1">
              <a:rPr lang="ru-RU" smtClean="0"/>
              <a:t>25.03.2024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53427-2E0C-4E34-932D-ABEED4A23DF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9A5D7-A25F-489A-AB4C-82F84E5D321E}" type="datetime1">
              <a:rPr lang="ru-RU" smtClean="0"/>
              <a:t>25.03.2024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53427-2E0C-4E34-932D-ABEED4A23DF8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F3D5D-142F-4559-BC1D-C59FE0520FAE}" type="datetime1">
              <a:rPr lang="ru-RU" smtClean="0"/>
              <a:t>25.03.2024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53427-2E0C-4E34-932D-ABEED4A23DF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/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 dirty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8" name="Овал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CB6AC4DE-5389-4E54-A450-A3BA6AA1B05E}" type="datetime1">
              <a:rPr lang="ru-RU" smtClean="0"/>
              <a:t>25.03.2024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ru-RU" dirty="0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12353427-2E0C-4E34-932D-ABEED4A23DF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Relationship Id="rId9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31640" y="332656"/>
            <a:ext cx="7478648" cy="3056360"/>
          </a:xfrm>
        </p:spPr>
        <p:txBody>
          <a:bodyPr>
            <a:normAutofit fontScale="90000"/>
          </a:bodyPr>
          <a:lstStyle/>
          <a:p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" pitchFamily="34" charset="-128"/>
                <a:ea typeface="Meiryo" pitchFamily="34" charset="-128"/>
                <a:cs typeface="Meiryo" pitchFamily="34" charset="-128"/>
              </a:rPr>
              <a:t>Про стан та </a:t>
            </a:r>
            <a:r>
              <a:rPr lang="uk-UA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" pitchFamily="34" charset="-128"/>
                <a:ea typeface="Meiryo" pitchFamily="34" charset="-128"/>
                <a:cs typeface="Meiryo" pitchFamily="34" charset="-128"/>
              </a:rPr>
              <a:t>перспективи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" pitchFamily="34" charset="-128"/>
                <a:ea typeface="Meiryo" pitchFamily="34" charset="-128"/>
                <a:cs typeface="Meiryo" pitchFamily="34" charset="-128"/>
              </a:rPr>
              <a:t> </a:t>
            </a:r>
            <a:r>
              <a:rPr lang="uk-UA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" pitchFamily="34" charset="-128"/>
                <a:ea typeface="Meiryo" pitchFamily="34" charset="-128"/>
                <a:cs typeface="Meiryo" pitchFamily="34" charset="-128"/>
              </a:rPr>
              <a:t>залучення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" pitchFamily="34" charset="-128"/>
                <a:ea typeface="Meiryo" pitchFamily="34" charset="-128"/>
                <a:cs typeface="Meiryo" pitchFamily="34" charset="-128"/>
              </a:rPr>
              <a:t> </a:t>
            </a:r>
            <a:r>
              <a:rPr lang="uk-UA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" pitchFamily="34" charset="-128"/>
                <a:ea typeface="Meiryo" pitchFamily="34" charset="-128"/>
                <a:cs typeface="Meiryo" pitchFamily="34" charset="-128"/>
              </a:rPr>
              <a:t>студентів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" pitchFamily="34" charset="-128"/>
                <a:ea typeface="Meiryo" pitchFamily="34" charset="-128"/>
                <a:cs typeface="Meiryo" pitchFamily="34" charset="-128"/>
              </a:rPr>
              <a:t> та </a:t>
            </a:r>
            <a:r>
              <a:rPr lang="uk-UA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" pitchFamily="34" charset="-128"/>
                <a:ea typeface="Meiryo" pitchFamily="34" charset="-128"/>
                <a:cs typeface="Meiryo" pitchFamily="34" charset="-128"/>
              </a:rPr>
              <a:t>обдарованої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" pitchFamily="34" charset="-128"/>
                <a:ea typeface="Meiryo" pitchFamily="34" charset="-128"/>
                <a:cs typeface="Meiryo" pitchFamily="34" charset="-128"/>
              </a:rPr>
              <a:t> </a:t>
            </a:r>
            <a:r>
              <a:rPr lang="uk-UA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" pitchFamily="34" charset="-128"/>
                <a:ea typeface="Meiryo" pitchFamily="34" charset="-128"/>
                <a:cs typeface="Meiryo" pitchFamily="34" charset="-128"/>
              </a:rPr>
              <a:t>молоді до наукової та інноваційної діяльності 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" pitchFamily="34" charset="-128"/>
                <a:ea typeface="Meiryo" pitchFamily="34" charset="-128"/>
                <a:cs typeface="Meiryo" pitchFamily="34" charset="-128"/>
              </a:rPr>
              <a:t>у 2023/2024 н. р.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03648" y="3717032"/>
            <a:ext cx="7406640" cy="2736304"/>
          </a:xfrm>
        </p:spPr>
        <p:txBody>
          <a:bodyPr>
            <a:normAutofit/>
          </a:bodyPr>
          <a:lstStyle/>
          <a:p>
            <a:r>
              <a:rPr lang="uk-UA" sz="2400" dirty="0">
                <a:solidFill>
                  <a:schemeClr val="tx2">
                    <a:satMod val="130000"/>
                  </a:schemeClr>
                </a:solidFill>
                <a:latin typeface="Meiryo" pitchFamily="34" charset="-128"/>
                <a:ea typeface="Meiryo" pitchFamily="34" charset="-128"/>
                <a:cs typeface="Meiryo" pitchFamily="34" charset="-128"/>
              </a:rPr>
              <a:t>Різними формами НДРС охоплено 3004 студентів (25,65% від загальної кількості студентів).</a:t>
            </a:r>
          </a:p>
          <a:p>
            <a:r>
              <a:rPr lang="uk-UA" sz="2400" b="1" u="sng" dirty="0">
                <a:solidFill>
                  <a:schemeClr val="tx2">
                    <a:satMod val="130000"/>
                  </a:schemeClr>
                </a:solidFill>
                <a:latin typeface="Meiryo" pitchFamily="34" charset="-128"/>
                <a:ea typeface="Meiryo" pitchFamily="34" charset="-128"/>
                <a:cs typeface="Meiryo" pitchFamily="34" charset="-128"/>
              </a:rPr>
              <a:t>Порівняно з минулим роком</a:t>
            </a:r>
            <a:r>
              <a:rPr lang="ru-RU" sz="2400" b="1" u="sng" dirty="0">
                <a:solidFill>
                  <a:schemeClr val="tx2">
                    <a:satMod val="130000"/>
                  </a:schemeClr>
                </a:solidFill>
                <a:latin typeface="Meiryo" pitchFamily="34" charset="-128"/>
                <a:ea typeface="Meiryo" pitchFamily="34" charset="-128"/>
                <a:cs typeface="Meiryo" pitchFamily="34" charset="-128"/>
              </a:rPr>
              <a:t> </a:t>
            </a:r>
            <a:r>
              <a:rPr lang="uk-UA" sz="2400" b="1" u="sng" dirty="0">
                <a:solidFill>
                  <a:schemeClr val="tx2">
                    <a:satMod val="130000"/>
                  </a:schemeClr>
                </a:solidFill>
                <a:latin typeface="Meiryo" pitchFamily="34" charset="-128"/>
                <a:ea typeface="Meiryo" pitchFamily="34" charset="-128"/>
                <a:cs typeface="Meiryo" pitchFamily="34" charset="-128"/>
              </a:rPr>
              <a:t>це на 616 осіб більше.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53427-2E0C-4E34-932D-ABEED4A23DF8}" type="slidenum">
              <a:rPr lang="ru-RU" sz="2400" smtClean="0">
                <a:solidFill>
                  <a:schemeClr val="tx1">
                    <a:lumMod val="50000"/>
                    <a:lumOff val="50000"/>
                  </a:schemeClr>
                </a:solidFill>
                <a:latin typeface="Meiryo UI" pitchFamily="34" charset="-128"/>
                <a:ea typeface="Meiryo UI" pitchFamily="34" charset="-128"/>
                <a:cs typeface="Meiryo UI" pitchFamily="34" charset="-128"/>
              </a:rPr>
              <a:t>1</a:t>
            </a:fld>
            <a:endParaRPr lang="ru-RU" sz="2400" dirty="0">
              <a:solidFill>
                <a:schemeClr val="tx1">
                  <a:lumMod val="50000"/>
                  <a:lumOff val="50000"/>
                </a:schemeClr>
              </a:solidFill>
              <a:latin typeface="Meiryo UI" pitchFamily="34" charset="-128"/>
              <a:ea typeface="Meiryo UI" pitchFamily="34" charset="-128"/>
              <a:cs typeface="Meiryo UI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047445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5" y="-27384"/>
            <a:ext cx="8282819" cy="2088232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uk-UA" sz="2300" dirty="0">
                <a:latin typeface="Meiryo UI" pitchFamily="34" charset="-128"/>
                <a:ea typeface="Meiryo UI" pitchFamily="34" charset="-128"/>
                <a:cs typeface="Meiryo UI" pitchFamily="34" charset="-128"/>
              </a:rPr>
              <a:t>Всеукраїнський конкурс кваліфікаційних робіт зі спеціальності 075 «маркетинг» за першим та другим рівнями вищої освіти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4F27E-074E-41BF-BF3F-D654F0142F88}" type="slidenum">
              <a:rPr lang="ru-RU" sz="2400">
                <a:latin typeface="Meiryo UI" pitchFamily="34" charset="-128"/>
                <a:ea typeface="Meiryo UI" pitchFamily="34" charset="-128"/>
                <a:cs typeface="Meiryo UI" pitchFamily="34" charset="-128"/>
              </a:rPr>
              <a:pPr/>
              <a:t>10</a:t>
            </a:fld>
            <a:endParaRPr lang="ru-RU" sz="2400" dirty="0">
              <a:latin typeface="Meiryo UI" pitchFamily="34" charset="-128"/>
              <a:ea typeface="Meiryo UI" pitchFamily="34" charset="-128"/>
              <a:cs typeface="Meiryo UI" pitchFamily="34" charset="-128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434B1D7E-0228-DAB2-0BFE-61AEB4FBE8B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2139171"/>
            <a:ext cx="6200775" cy="438617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4081848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1" y="260648"/>
            <a:ext cx="8786874" cy="1368152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uk-UA" sz="2500" dirty="0">
                <a:latin typeface="Meiryo UI" pitchFamily="34" charset="-128"/>
                <a:ea typeface="Meiryo UI" pitchFamily="34" charset="-128"/>
                <a:cs typeface="Meiryo UI" pitchFamily="34" charset="-128"/>
              </a:rPr>
              <a:t>всеукраїнські конкурси кваліфікаційних робіт зі спеціальності 073 «Менеджмент» 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388424" y="6305550"/>
            <a:ext cx="682424" cy="476250"/>
          </a:xfrm>
        </p:spPr>
        <p:txBody>
          <a:bodyPr/>
          <a:lstStyle/>
          <a:p>
            <a:fld id="{E5A4F27E-074E-41BF-BF3F-D654F0142F88}" type="slidenum">
              <a:rPr lang="ru-RU" sz="2400">
                <a:latin typeface="Meiryo UI" pitchFamily="34" charset="-128"/>
                <a:ea typeface="Meiryo UI" pitchFamily="34" charset="-128"/>
                <a:cs typeface="Meiryo UI" pitchFamily="34" charset="-128"/>
              </a:rPr>
              <a:pPr/>
              <a:t>11</a:t>
            </a:fld>
            <a:endParaRPr lang="ru-RU" sz="2400" dirty="0">
              <a:latin typeface="Meiryo UI" pitchFamily="34" charset="-128"/>
              <a:ea typeface="Meiryo UI" pitchFamily="34" charset="-128"/>
              <a:cs typeface="Meiryo UI" pitchFamily="34" charset="-128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9AD7BB5B-BDA5-F9BB-F8CC-7505665546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2348880"/>
            <a:ext cx="4862679" cy="353541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BA805F66-30A6-1733-054F-7FA41DEC164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688030"/>
            <a:ext cx="3592480" cy="494116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6382767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1" y="260648"/>
            <a:ext cx="8786874" cy="1368152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uk-UA" sz="2500" dirty="0">
                <a:latin typeface="Meiryo UI" pitchFamily="34" charset="-128"/>
                <a:ea typeface="Meiryo UI" pitchFamily="34" charset="-128"/>
                <a:cs typeface="Meiryo UI" pitchFamily="34" charset="-128"/>
              </a:rPr>
              <a:t>всеукраїнські конкурси кваліфікаційних робіт зі спеціальності 073 «Менеджмент» 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388424" y="6305550"/>
            <a:ext cx="682424" cy="476250"/>
          </a:xfrm>
        </p:spPr>
        <p:txBody>
          <a:bodyPr/>
          <a:lstStyle/>
          <a:p>
            <a:fld id="{E5A4F27E-074E-41BF-BF3F-D654F0142F88}" type="slidenum">
              <a:rPr lang="ru-RU" sz="2400">
                <a:latin typeface="Meiryo UI" pitchFamily="34" charset="-128"/>
                <a:ea typeface="Meiryo UI" pitchFamily="34" charset="-128"/>
                <a:cs typeface="Meiryo UI" pitchFamily="34" charset="-128"/>
              </a:rPr>
              <a:pPr/>
              <a:t>12</a:t>
            </a:fld>
            <a:endParaRPr lang="ru-RU" sz="2400" dirty="0">
              <a:latin typeface="Meiryo UI" pitchFamily="34" charset="-128"/>
              <a:ea typeface="Meiryo UI" pitchFamily="34" charset="-128"/>
              <a:cs typeface="Meiryo UI" pitchFamily="34" charset="-128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84F69A6D-2757-DCEC-2DEC-956345AE2F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380" y="1777298"/>
            <a:ext cx="2296152" cy="330340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CCAB1421-0E9E-63DB-BAB9-40F47E7AA8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8508" y="2780928"/>
            <a:ext cx="2304255" cy="330340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AFB0EF58-B4B1-4D36-3F53-CE4CB0B269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9470" y="1763403"/>
            <a:ext cx="2325096" cy="333119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AF4518BE-A4CF-F65E-8B7D-AD9C7ABBBD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2794113"/>
            <a:ext cx="2292838" cy="330340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4916669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1" y="260648"/>
            <a:ext cx="8786874" cy="1368152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uk-UA" sz="2500" dirty="0">
                <a:latin typeface="Meiryo UI" pitchFamily="34" charset="-128"/>
                <a:ea typeface="Meiryo UI" pitchFamily="34" charset="-128"/>
                <a:cs typeface="Meiryo UI" pitchFamily="34" charset="-128"/>
              </a:rPr>
              <a:t>всеукраїнський конкурс кваліфікаційних робіт зі спеціальності 022 «Дизайн» 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388424" y="6305550"/>
            <a:ext cx="682424" cy="476250"/>
          </a:xfrm>
        </p:spPr>
        <p:txBody>
          <a:bodyPr/>
          <a:lstStyle/>
          <a:p>
            <a:fld id="{E5A4F27E-074E-41BF-BF3F-D654F0142F88}" type="slidenum">
              <a:rPr lang="ru-RU" sz="2400">
                <a:latin typeface="Meiryo UI" pitchFamily="34" charset="-128"/>
                <a:ea typeface="Meiryo UI" pitchFamily="34" charset="-128"/>
                <a:cs typeface="Meiryo UI" pitchFamily="34" charset="-128"/>
              </a:rPr>
              <a:pPr/>
              <a:t>13</a:t>
            </a:fld>
            <a:endParaRPr lang="ru-RU" sz="2400" dirty="0">
              <a:latin typeface="Meiryo UI" pitchFamily="34" charset="-128"/>
              <a:ea typeface="Meiryo UI" pitchFamily="34" charset="-128"/>
              <a:cs typeface="Meiryo UI" pitchFamily="34" charset="-128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37B7FE65-4898-B5FB-4855-D1190661CD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143" y="1556792"/>
            <a:ext cx="3830825" cy="273630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8862AC4F-2DC7-7B99-1A22-2153BFE829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1" y="1556792"/>
            <a:ext cx="3841542" cy="273630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1CCA2873-3640-62B8-07A0-BA91791BA2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6642" y="4005064"/>
            <a:ext cx="3841542" cy="273630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6588035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1" y="260648"/>
            <a:ext cx="8786874" cy="1368152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uk-UA" sz="2500" dirty="0">
                <a:latin typeface="Meiryo UI" pitchFamily="34" charset="-128"/>
                <a:ea typeface="Meiryo UI" pitchFamily="34" charset="-128"/>
                <a:cs typeface="Meiryo UI" pitchFamily="34" charset="-128"/>
              </a:rPr>
              <a:t>всеукраїнський конкурс студентських наукових робіт зі штучного інтелекту 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388424" y="6305550"/>
            <a:ext cx="682424" cy="476250"/>
          </a:xfrm>
        </p:spPr>
        <p:txBody>
          <a:bodyPr/>
          <a:lstStyle/>
          <a:p>
            <a:fld id="{E5A4F27E-074E-41BF-BF3F-D654F0142F88}" type="slidenum">
              <a:rPr lang="ru-RU" sz="2400">
                <a:latin typeface="Meiryo UI" pitchFamily="34" charset="-128"/>
                <a:ea typeface="Meiryo UI" pitchFamily="34" charset="-128"/>
                <a:cs typeface="Meiryo UI" pitchFamily="34" charset="-128"/>
              </a:rPr>
              <a:pPr/>
              <a:t>14</a:t>
            </a:fld>
            <a:endParaRPr lang="ru-RU" sz="2400" dirty="0">
              <a:latin typeface="Meiryo UI" pitchFamily="34" charset="-128"/>
              <a:ea typeface="Meiryo UI" pitchFamily="34" charset="-128"/>
              <a:cs typeface="Meiryo UI" pitchFamily="34" charset="-128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8B1AF63F-0CA5-2B6B-9834-86913E42FC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2" y="1715461"/>
            <a:ext cx="3976680" cy="397668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73F8A658-350B-0827-2F59-C2BB094411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9111" y="1988840"/>
            <a:ext cx="4480497" cy="316835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Заголовок 1">
            <a:extLst>
              <a:ext uri="{FF2B5EF4-FFF2-40B4-BE49-F238E27FC236}">
                <a16:creationId xmlns:a16="http://schemas.microsoft.com/office/drawing/2014/main" xmlns="" id="{4138DB14-DC05-6A93-8524-46F162FA3D9E}"/>
              </a:ext>
            </a:extLst>
          </p:cNvPr>
          <p:cNvSpPr txBox="1">
            <a:spLocks/>
          </p:cNvSpPr>
          <p:nvPr/>
        </p:nvSpPr>
        <p:spPr>
          <a:xfrm>
            <a:off x="251520" y="5229200"/>
            <a:ext cx="8424936" cy="1368152"/>
          </a:xfrm>
          <a:prstGeom prst="rect">
            <a:avLst/>
          </a:prstGeom>
          <a:ln>
            <a:noFill/>
          </a:ln>
        </p:spPr>
        <p:txBody>
          <a:bodyPr anchor="b">
            <a:normAutofit fontScale="97500"/>
          </a:bodyPr>
          <a:lstStyle>
            <a:lvl1pPr algn="l" rtl="0" eaLnBrk="1" latinLnBrk="0" hangingPunct="1">
              <a:lnSpc>
                <a:spcPts val="2000"/>
              </a:lnSpc>
              <a:spcBef>
                <a:spcPct val="0"/>
              </a:spcBef>
              <a:buNone/>
              <a:defRPr kumimoji="0" sz="2200" b="1" kern="1200" cap="all" baseline="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>
              <a:lnSpc>
                <a:spcPct val="100000"/>
              </a:lnSpc>
            </a:pPr>
            <a:r>
              <a:rPr lang="uk-UA" sz="2000" dirty="0">
                <a:latin typeface="Meiryo UI" pitchFamily="34" charset="-128"/>
                <a:ea typeface="Meiryo UI" pitchFamily="34" charset="-128"/>
                <a:cs typeface="Meiryo UI" pitchFamily="34" charset="-128"/>
              </a:rPr>
              <a:t>На фото — Юлій </a:t>
            </a:r>
            <a:r>
              <a:rPr lang="uk-UA" sz="2000" dirty="0" err="1">
                <a:latin typeface="Meiryo UI" pitchFamily="34" charset="-128"/>
                <a:ea typeface="Meiryo UI" pitchFamily="34" charset="-128"/>
                <a:cs typeface="Meiryo UI" pitchFamily="34" charset="-128"/>
              </a:rPr>
              <a:t>Горіченко</a:t>
            </a:r>
            <a:r>
              <a:rPr lang="uk-UA" sz="2000" dirty="0">
                <a:latin typeface="Meiryo UI" pitchFamily="34" charset="-128"/>
                <a:ea typeface="Meiryo UI" pitchFamily="34" charset="-128"/>
                <a:cs typeface="Meiryo UI" pitchFamily="34" charset="-128"/>
              </a:rPr>
              <a:t>, КНТ-222м, фіналіст конкурсу</a:t>
            </a:r>
            <a:endParaRPr lang="ru-RU" sz="2000" dirty="0">
              <a:latin typeface="Meiryo UI" pitchFamily="34" charset="-128"/>
              <a:ea typeface="Meiryo UI" pitchFamily="34" charset="-128"/>
              <a:cs typeface="Meiryo UI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773289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1" y="260648"/>
            <a:ext cx="8786874" cy="1944216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uk-UA" sz="2500" dirty="0">
                <a:latin typeface="Meiryo UI" pitchFamily="34" charset="-128"/>
                <a:ea typeface="Meiryo UI" pitchFamily="34" charset="-128"/>
                <a:cs typeface="Meiryo UI" pitchFamily="34" charset="-128"/>
              </a:rPr>
              <a:t>Всеукраїнський творчий конкурс студентських наукових робіт «Процеси та обладнання машинобудівних виробництв»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388424" y="6305550"/>
            <a:ext cx="682424" cy="476250"/>
          </a:xfrm>
        </p:spPr>
        <p:txBody>
          <a:bodyPr/>
          <a:lstStyle/>
          <a:p>
            <a:fld id="{E5A4F27E-074E-41BF-BF3F-D654F0142F88}" type="slidenum">
              <a:rPr lang="ru-RU" sz="2400">
                <a:latin typeface="Meiryo UI" pitchFamily="34" charset="-128"/>
                <a:ea typeface="Meiryo UI" pitchFamily="34" charset="-128"/>
                <a:cs typeface="Meiryo UI" pitchFamily="34" charset="-128"/>
              </a:rPr>
              <a:pPr/>
              <a:t>15</a:t>
            </a:fld>
            <a:endParaRPr lang="ru-RU" sz="2400" dirty="0">
              <a:latin typeface="Meiryo UI" pitchFamily="34" charset="-128"/>
              <a:ea typeface="Meiryo UI" pitchFamily="34" charset="-128"/>
              <a:cs typeface="Meiryo UI" pitchFamily="34" charset="-128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536461B0-AA8A-50D0-6871-21E16389B8D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76" b="10625"/>
          <a:stretch/>
        </p:blipFill>
        <p:spPr>
          <a:xfrm>
            <a:off x="1521618" y="2204864"/>
            <a:ext cx="6100763" cy="439248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7229973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1" y="260648"/>
            <a:ext cx="8786874" cy="180020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uk-UA" sz="2500" dirty="0">
                <a:latin typeface="Meiryo UI" pitchFamily="34" charset="-128"/>
                <a:ea typeface="Meiryo UI" pitchFamily="34" charset="-128"/>
                <a:cs typeface="Meiryo UI" pitchFamily="34" charset="-128"/>
              </a:rPr>
              <a:t>Міжнародний студентський професійний творчий конкурс «Аграрні науки та продовольство» 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388424" y="6305550"/>
            <a:ext cx="682424" cy="476250"/>
          </a:xfrm>
        </p:spPr>
        <p:txBody>
          <a:bodyPr/>
          <a:lstStyle/>
          <a:p>
            <a:fld id="{E5A4F27E-074E-41BF-BF3F-D654F0142F88}" type="slidenum">
              <a:rPr lang="ru-RU" sz="2400">
                <a:latin typeface="Meiryo UI" pitchFamily="34" charset="-128"/>
                <a:ea typeface="Meiryo UI" pitchFamily="34" charset="-128"/>
                <a:cs typeface="Meiryo UI" pitchFamily="34" charset="-128"/>
              </a:rPr>
              <a:pPr/>
              <a:t>16</a:t>
            </a:fld>
            <a:endParaRPr lang="ru-RU" sz="2400" dirty="0">
              <a:latin typeface="Meiryo UI" pitchFamily="34" charset="-128"/>
              <a:ea typeface="Meiryo UI" pitchFamily="34" charset="-128"/>
              <a:cs typeface="Meiryo UI" pitchFamily="34" charset="-128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D916DECC-20C7-37EE-09F1-7D84C955AE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177426"/>
            <a:ext cx="3149285" cy="458895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F6BC40C5-A837-AAB5-0BEC-EE1A1B356C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1244" y="2407557"/>
            <a:ext cx="5081945" cy="36953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8352011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1" y="260648"/>
            <a:ext cx="8786874" cy="180020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uk-UA" sz="2500" dirty="0">
                <a:latin typeface="Meiryo UI" pitchFamily="34" charset="-128"/>
                <a:ea typeface="Meiryo UI" pitchFamily="34" charset="-128"/>
                <a:cs typeface="Meiryo UI" pitchFamily="34" charset="-128"/>
              </a:rPr>
              <a:t>Міжнародний конкурс наукових робіт здобувачів вищої освіти за напрямом «</a:t>
            </a:r>
            <a:r>
              <a:rPr lang="en-US" sz="2500" dirty="0">
                <a:latin typeface="Meiryo UI" pitchFamily="34" charset="-128"/>
                <a:ea typeface="Meiryo UI" pitchFamily="34" charset="-128"/>
                <a:cs typeface="Meiryo UI" pitchFamily="34" charset="-128"/>
              </a:rPr>
              <a:t>Public and Corporate Management» </a:t>
            </a:r>
            <a:endParaRPr lang="uk-UA" sz="2500" dirty="0">
              <a:latin typeface="Meiryo UI" pitchFamily="34" charset="-128"/>
              <a:ea typeface="Meiryo UI" pitchFamily="34" charset="-128"/>
              <a:cs typeface="Meiryo UI" pitchFamily="34" charset="-128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388424" y="6305550"/>
            <a:ext cx="682424" cy="476250"/>
          </a:xfrm>
        </p:spPr>
        <p:txBody>
          <a:bodyPr/>
          <a:lstStyle/>
          <a:p>
            <a:fld id="{E5A4F27E-074E-41BF-BF3F-D654F0142F88}" type="slidenum">
              <a:rPr lang="ru-RU" sz="2400">
                <a:latin typeface="Meiryo UI" pitchFamily="34" charset="-128"/>
                <a:ea typeface="Meiryo UI" pitchFamily="34" charset="-128"/>
                <a:cs typeface="Meiryo UI" pitchFamily="34" charset="-128"/>
              </a:rPr>
              <a:pPr/>
              <a:t>17</a:t>
            </a:fld>
            <a:endParaRPr lang="ru-RU" sz="2400" dirty="0">
              <a:latin typeface="Meiryo UI" pitchFamily="34" charset="-128"/>
              <a:ea typeface="Meiryo UI" pitchFamily="34" charset="-128"/>
              <a:cs typeface="Meiryo UI" pitchFamily="34" charset="-128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2BFD13F1-BA49-0A66-B0BA-D784C6422C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318" y="2119981"/>
            <a:ext cx="3141447" cy="450617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98FED569-BC0A-C404-389B-80DF254EA0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5517" y="2104053"/>
            <a:ext cx="3141446" cy="449329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F1B962B2-758B-A2D4-1CC4-31A2DC6458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6096" y="2132856"/>
            <a:ext cx="3141447" cy="450617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431626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16778"/>
            <a:ext cx="8928992" cy="1268006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uk-UA" sz="2800" dirty="0">
                <a:latin typeface="Meiryo UI" pitchFamily="34" charset="-128"/>
                <a:ea typeface="Meiryo UI" pitchFamily="34" charset="-128"/>
                <a:cs typeface="Meiryo UI" pitchFamily="34" charset="-128"/>
              </a:rPr>
              <a:t>ОБЛАСНИЙ КОНКРС ДЛЯ ОБДАРОВАНОЇ МОЛОДІ У ГАЛУЗІ НАУКИ — 11 ПЕРЕМОЖЦІВ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481527" y="6305550"/>
            <a:ext cx="589321" cy="476250"/>
          </a:xfrm>
        </p:spPr>
        <p:txBody>
          <a:bodyPr/>
          <a:lstStyle/>
          <a:p>
            <a:fld id="{12353427-2E0C-4E34-932D-ABEED4A23DF8}" type="slidenum">
              <a:rPr lang="ru-RU" sz="2400">
                <a:latin typeface="Meiryo UI" pitchFamily="34" charset="-128"/>
                <a:ea typeface="Meiryo UI" pitchFamily="34" charset="-128"/>
                <a:cs typeface="Meiryo UI" pitchFamily="34" charset="-128"/>
              </a:rPr>
              <a:t>18</a:t>
            </a:fld>
            <a:endParaRPr lang="ru-RU" sz="2400" dirty="0">
              <a:latin typeface="Meiryo UI" pitchFamily="34" charset="-128"/>
              <a:ea typeface="Meiryo UI" pitchFamily="34" charset="-128"/>
              <a:cs typeface="Meiryo UI" pitchFamily="34" charset="-128"/>
            </a:endParaRPr>
          </a:p>
        </p:txBody>
      </p:sp>
      <p:pic>
        <p:nvPicPr>
          <p:cNvPr id="8194" name="Picture 2" descr="C:\Users\user\Desktop\img-0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265" y="1425594"/>
            <a:ext cx="2592288" cy="259228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user\Desktop\img-00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3971000"/>
            <a:ext cx="2710668" cy="271066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user\Desktop\img-00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265" y="4030190"/>
            <a:ext cx="2592288" cy="259228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C:\Users\user\Desktop\img-00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3910" y="4030190"/>
            <a:ext cx="2580538" cy="258053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9" name="Picture 7" descr="C:\Users\user\Desktop\img-01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0198" y="1414061"/>
            <a:ext cx="2497968" cy="249796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C:\Users\user\Desktop\img-00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3910" y="1378712"/>
            <a:ext cx="2592288" cy="259228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74680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16778"/>
            <a:ext cx="8928992" cy="2132102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uk-UA" sz="2800" dirty="0">
                <a:latin typeface="Meiryo UI" pitchFamily="34" charset="-128"/>
                <a:ea typeface="Meiryo UI" pitchFamily="34" charset="-128"/>
                <a:cs typeface="Meiryo UI" pitchFamily="34" charset="-128"/>
              </a:rPr>
              <a:t>обласний студентський конкурс наукових </a:t>
            </a:r>
            <a:r>
              <a:rPr lang="uk-UA" sz="2800" dirty="0" err="1">
                <a:latin typeface="Meiryo UI" pitchFamily="34" charset="-128"/>
                <a:ea typeface="Meiryo UI" pitchFamily="34" charset="-128"/>
                <a:cs typeface="Meiryo UI" pitchFamily="34" charset="-128"/>
              </a:rPr>
              <a:t>проєктів</a:t>
            </a:r>
            <a:r>
              <a:rPr lang="uk-UA" sz="2800" dirty="0">
                <a:latin typeface="Meiryo UI" pitchFamily="34" charset="-128"/>
                <a:ea typeface="Meiryo UI" pitchFamily="34" charset="-128"/>
                <a:cs typeface="Meiryo UI" pitchFamily="34" charset="-128"/>
              </a:rPr>
              <a:t> «Наука для відбудови Запорізького регіону у воєнний та повоєнний час»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460432" y="6305550"/>
            <a:ext cx="610416" cy="476250"/>
          </a:xfrm>
        </p:spPr>
        <p:txBody>
          <a:bodyPr/>
          <a:lstStyle/>
          <a:p>
            <a:fld id="{12353427-2E0C-4E34-932D-ABEED4A23DF8}" type="slidenum">
              <a:rPr lang="ru-RU" sz="2400">
                <a:latin typeface="Meiryo UI" pitchFamily="34" charset="-128"/>
                <a:ea typeface="Meiryo UI" pitchFamily="34" charset="-128"/>
                <a:cs typeface="Meiryo UI" pitchFamily="34" charset="-128"/>
              </a:rPr>
              <a:t>19</a:t>
            </a:fld>
            <a:endParaRPr lang="ru-RU" sz="2400" dirty="0">
              <a:latin typeface="Meiryo UI" pitchFamily="34" charset="-128"/>
              <a:ea typeface="Meiryo UI" pitchFamily="34" charset="-128"/>
              <a:cs typeface="Meiryo UI" pitchFamily="34" charset="-128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F9AB4120-2481-050A-B6E3-09353E2AB2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810" y="2276872"/>
            <a:ext cx="4363206" cy="436320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Заголовок 1">
            <a:extLst>
              <a:ext uri="{FF2B5EF4-FFF2-40B4-BE49-F238E27FC236}">
                <a16:creationId xmlns:a16="http://schemas.microsoft.com/office/drawing/2014/main" xmlns="" id="{C5965757-65C9-35B7-872A-6A1719C1771A}"/>
              </a:ext>
            </a:extLst>
          </p:cNvPr>
          <p:cNvSpPr txBox="1">
            <a:spLocks/>
          </p:cNvSpPr>
          <p:nvPr/>
        </p:nvSpPr>
        <p:spPr>
          <a:xfrm>
            <a:off x="4961322" y="3501008"/>
            <a:ext cx="3715134" cy="2016224"/>
          </a:xfrm>
          <a:prstGeom prst="rect">
            <a:avLst/>
          </a:prstGeom>
          <a:ln>
            <a:noFill/>
          </a:ln>
        </p:spPr>
        <p:txBody>
          <a:bodyPr anchor="b">
            <a:normAutofit fontScale="97500" lnSpcReduction="10000"/>
          </a:bodyPr>
          <a:lstStyle>
            <a:lvl1pPr algn="l" rtl="0" eaLnBrk="1" latinLnBrk="0" hangingPunct="1">
              <a:lnSpc>
                <a:spcPts val="2000"/>
              </a:lnSpc>
              <a:spcBef>
                <a:spcPct val="0"/>
              </a:spcBef>
              <a:buNone/>
              <a:defRPr kumimoji="0" sz="2200" b="1" kern="1200" cap="all" baseline="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>
              <a:lnSpc>
                <a:spcPct val="100000"/>
              </a:lnSpc>
            </a:pPr>
            <a:r>
              <a:rPr lang="uk-UA" sz="2000" dirty="0">
                <a:latin typeface="Meiryo UI" pitchFamily="34" charset="-128"/>
                <a:ea typeface="Meiryo UI" pitchFamily="34" charset="-128"/>
                <a:cs typeface="Meiryo UI" pitchFamily="34" charset="-128"/>
              </a:rPr>
              <a:t>На фото — вікторія Левада, ГФ-213м, переможниця </a:t>
            </a:r>
            <a:r>
              <a:rPr lang="uk-UA" sz="2000" dirty="0" smtClean="0">
                <a:latin typeface="Meiryo UI" pitchFamily="34" charset="-128"/>
                <a:ea typeface="Meiryo UI" pitchFamily="34" charset="-128"/>
                <a:cs typeface="Meiryo UI" pitchFamily="34" charset="-128"/>
              </a:rPr>
              <a:t>конкурсу</a:t>
            </a:r>
          </a:p>
          <a:p>
            <a:pPr>
              <a:lnSpc>
                <a:spcPct val="100000"/>
              </a:lnSpc>
            </a:pPr>
            <a:r>
              <a:rPr lang="uk-UA" sz="2000" dirty="0" smtClean="0">
                <a:latin typeface="Meiryo UI" pitchFamily="34" charset="-128"/>
                <a:ea typeface="Meiryo UI" pitchFamily="34" charset="-128"/>
                <a:cs typeface="Meiryo UI" pitchFamily="34" charset="-128"/>
              </a:rPr>
              <a:t>(наук. </a:t>
            </a:r>
            <a:r>
              <a:rPr lang="uk-UA" sz="2000" dirty="0" err="1" smtClean="0">
                <a:latin typeface="Meiryo UI" pitchFamily="34" charset="-128"/>
                <a:ea typeface="Meiryo UI" pitchFamily="34" charset="-128"/>
                <a:cs typeface="Meiryo UI" pitchFamily="34" charset="-128"/>
              </a:rPr>
              <a:t>кер</a:t>
            </a:r>
            <a:r>
              <a:rPr lang="uk-UA" sz="2000" dirty="0" smtClean="0">
                <a:latin typeface="Meiryo UI" pitchFamily="34" charset="-128"/>
                <a:ea typeface="Meiryo UI" pitchFamily="34" charset="-128"/>
                <a:cs typeface="Meiryo UI" pitchFamily="34" charset="-128"/>
              </a:rPr>
              <a:t>. — проф. каф. МЕВ Антонюк К.І.)</a:t>
            </a:r>
            <a:endParaRPr lang="ru-RU" sz="2000" dirty="0">
              <a:latin typeface="Meiryo UI" pitchFamily="34" charset="-128"/>
              <a:ea typeface="Meiryo UI" pitchFamily="34" charset="-128"/>
              <a:cs typeface="Meiryo UI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628038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-27384"/>
            <a:ext cx="8219256" cy="1694692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uk-UA" sz="2800" dirty="0">
                <a:latin typeface="Meiryo UI" pitchFamily="34" charset="-128"/>
                <a:ea typeface="Meiryo UI" pitchFamily="34" charset="-128"/>
                <a:cs typeface="Meiryo UI" pitchFamily="34" charset="-128"/>
              </a:rPr>
              <a:t>Університетська студентська олімпіада — 369 переможців</a:t>
            </a:r>
            <a:br>
              <a:rPr lang="uk-UA" sz="2800" dirty="0">
                <a:latin typeface="Meiryo UI" pitchFamily="34" charset="-128"/>
                <a:ea typeface="Meiryo UI" pitchFamily="34" charset="-128"/>
                <a:cs typeface="Meiryo UI" pitchFamily="34" charset="-128"/>
              </a:rPr>
            </a:br>
            <a:r>
              <a:rPr lang="uk-UA" sz="2800" dirty="0">
                <a:latin typeface="Meiryo UI" pitchFamily="34" charset="-128"/>
                <a:ea typeface="Meiryo UI" pitchFamily="34" charset="-128"/>
                <a:cs typeface="Meiryo UI" pitchFamily="34" charset="-128"/>
              </a:rPr>
              <a:t>(на фото — лише мала частина)</a:t>
            </a:r>
            <a:endParaRPr lang="ru-RU" sz="2800" dirty="0">
              <a:latin typeface="Meiryo UI" pitchFamily="34" charset="-128"/>
              <a:ea typeface="Meiryo UI" pitchFamily="34" charset="-128"/>
              <a:cs typeface="Meiryo UI" pitchFamily="34" charset="-128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395536" y="2204864"/>
            <a:ext cx="8424936" cy="1152128"/>
          </a:xfrm>
        </p:spPr>
        <p:txBody>
          <a:bodyPr>
            <a:noAutofit/>
          </a:bodyPr>
          <a:lstStyle/>
          <a:p>
            <a:r>
              <a:rPr lang="uk-UA" sz="2400" dirty="0">
                <a:latin typeface="Meiryo" pitchFamily="34" charset="-128"/>
                <a:ea typeface="Meiryo" pitchFamily="34" charset="-128"/>
                <a:cs typeface="Meiryo" pitchFamily="34" charset="-128"/>
              </a:rPr>
              <a:t>Це на 79 переможців більше, ніж минулого року.</a:t>
            </a:r>
            <a:endParaRPr lang="uk-UA" sz="1000" dirty="0">
              <a:latin typeface="Meiryo" pitchFamily="34" charset="-128"/>
              <a:ea typeface="Meiryo" pitchFamily="34" charset="-128"/>
              <a:cs typeface="Meiryo" pitchFamily="34" charset="-128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4F27E-074E-41BF-BF3F-D654F0142F88}" type="slidenum">
              <a:rPr lang="ru-RU" sz="2400">
                <a:latin typeface="Meiryo UI" pitchFamily="34" charset="-128"/>
                <a:ea typeface="Meiryo UI" pitchFamily="34" charset="-128"/>
                <a:cs typeface="Meiryo UI" pitchFamily="34" charset="-128"/>
              </a:rPr>
              <a:pPr/>
              <a:t>2</a:t>
            </a:fld>
            <a:endParaRPr lang="ru-RU" sz="2400" dirty="0">
              <a:latin typeface="Meiryo UI" pitchFamily="34" charset="-128"/>
              <a:ea typeface="Meiryo UI" pitchFamily="34" charset="-128"/>
              <a:cs typeface="Meiryo UI" pitchFamily="34" charset="-128"/>
            </a:endParaRPr>
          </a:p>
        </p:txBody>
      </p:sp>
      <p:pic>
        <p:nvPicPr>
          <p:cNvPr id="1026" name="Picture 2" descr="C:\Users\user\Desktop\олимп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40" b="16027"/>
          <a:stretch/>
        </p:blipFill>
        <p:spPr bwMode="auto">
          <a:xfrm>
            <a:off x="323528" y="2996953"/>
            <a:ext cx="4022530" cy="2664296"/>
          </a:xfrm>
          <a:prstGeom prst="rect">
            <a:avLst/>
          </a:prstGeom>
          <a:noFill/>
          <a:ln w="31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Desktop\412129593_7072936396155312_5956372325635812463_n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07" t="19339" r="14454" b="21489"/>
          <a:stretch/>
        </p:blipFill>
        <p:spPr bwMode="auto">
          <a:xfrm>
            <a:off x="4471507" y="2996953"/>
            <a:ext cx="4432205" cy="2772745"/>
          </a:xfrm>
          <a:prstGeom prst="rect">
            <a:avLst/>
          </a:prstGeom>
          <a:noFill/>
          <a:ln w="31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56817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2634" y="216778"/>
            <a:ext cx="8733861" cy="691942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2800" dirty="0">
                <a:latin typeface="Meiryo UI" pitchFamily="34" charset="-128"/>
                <a:ea typeface="Meiryo UI" pitchFamily="34" charset="-128"/>
                <a:cs typeface="Meiryo UI" pitchFamily="34" charset="-128"/>
              </a:rPr>
              <a:t>https://zp.edu.ua/vksnr076</a:t>
            </a:r>
            <a:endParaRPr lang="uk-UA" sz="2800" dirty="0">
              <a:latin typeface="Meiryo UI" pitchFamily="34" charset="-128"/>
              <a:ea typeface="Meiryo UI" pitchFamily="34" charset="-128"/>
              <a:cs typeface="Meiryo UI" pitchFamily="34" charset="-128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460432" y="6305550"/>
            <a:ext cx="610416" cy="476250"/>
          </a:xfrm>
        </p:spPr>
        <p:txBody>
          <a:bodyPr/>
          <a:lstStyle/>
          <a:p>
            <a:fld id="{12353427-2E0C-4E34-932D-ABEED4A23DF8}" type="slidenum">
              <a:rPr lang="ru-RU" sz="2400">
                <a:latin typeface="Meiryo UI" pitchFamily="34" charset="-128"/>
                <a:ea typeface="Meiryo UI" pitchFamily="34" charset="-128"/>
                <a:cs typeface="Meiryo UI" pitchFamily="34" charset="-128"/>
              </a:rPr>
              <a:t>20</a:t>
            </a:fld>
            <a:endParaRPr lang="ru-RU" sz="2400" dirty="0">
              <a:latin typeface="Meiryo UI" pitchFamily="34" charset="-128"/>
              <a:ea typeface="Meiryo UI" pitchFamily="34" charset="-128"/>
              <a:cs typeface="Meiryo UI" pitchFamily="34" charset="-128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CEDF219D-39FA-C70B-6DB8-C2896404A9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635" y="1244333"/>
            <a:ext cx="8711990" cy="484896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5621599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2634" y="216777"/>
            <a:ext cx="8733861" cy="1095909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ru-RU" sz="2600" dirty="0">
                <a:latin typeface="Meiryo UI" pitchFamily="34" charset="-128"/>
                <a:ea typeface="Meiryo UI" pitchFamily="34" charset="-128"/>
                <a:cs typeface="Meiryo UI" pitchFamily="34" charset="-128"/>
              </a:rPr>
              <a:t>Конкурс </a:t>
            </a:r>
            <a:r>
              <a:rPr lang="ru-RU" sz="2600" dirty="0" err="1">
                <a:latin typeface="Meiryo UI" pitchFamily="34" charset="-128"/>
                <a:ea typeface="Meiryo UI" pitchFamily="34" charset="-128"/>
                <a:cs typeface="Meiryo UI" pitchFamily="34" charset="-128"/>
              </a:rPr>
              <a:t>інноваційних</a:t>
            </a:r>
            <a:r>
              <a:rPr lang="ru-RU" sz="2600" dirty="0">
                <a:latin typeface="Meiryo UI" pitchFamily="34" charset="-128"/>
                <a:ea typeface="Meiryo UI" pitchFamily="34" charset="-128"/>
                <a:cs typeface="Meiryo UI" pitchFamily="34" charset="-128"/>
              </a:rPr>
              <a:t> стартап </a:t>
            </a:r>
            <a:r>
              <a:rPr lang="ru-RU" sz="2600" dirty="0" err="1">
                <a:latin typeface="Meiryo UI" pitchFamily="34" charset="-128"/>
                <a:ea typeface="Meiryo UI" pitchFamily="34" charset="-128"/>
                <a:cs typeface="Meiryo UI" pitchFamily="34" charset="-128"/>
              </a:rPr>
              <a:t>проєктів</a:t>
            </a:r>
            <a:r>
              <a:rPr lang="ru-RU" sz="2600" dirty="0">
                <a:latin typeface="Meiryo UI" pitchFamily="34" charset="-128"/>
                <a:ea typeface="Meiryo UI" pitchFamily="34" charset="-128"/>
                <a:cs typeface="Meiryo UI" pitchFamily="34" charset="-128"/>
              </a:rPr>
              <a:t> </a:t>
            </a:r>
            <a:r>
              <a:rPr lang="en-US" sz="2600" dirty="0">
                <a:latin typeface="Meiryo UI" pitchFamily="34" charset="-128"/>
                <a:ea typeface="Meiryo UI" pitchFamily="34" charset="-128"/>
                <a:cs typeface="Meiryo UI" pitchFamily="34" charset="-128"/>
              </a:rPr>
              <a:t>Sikorsky Challenge 2023</a:t>
            </a:r>
            <a:endParaRPr lang="uk-UA" sz="2600" dirty="0">
              <a:latin typeface="Meiryo UI" pitchFamily="34" charset="-128"/>
              <a:ea typeface="Meiryo UI" pitchFamily="34" charset="-128"/>
              <a:cs typeface="Meiryo UI" pitchFamily="34" charset="-128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460432" y="6305550"/>
            <a:ext cx="610416" cy="476250"/>
          </a:xfrm>
        </p:spPr>
        <p:txBody>
          <a:bodyPr/>
          <a:lstStyle/>
          <a:p>
            <a:fld id="{12353427-2E0C-4E34-932D-ABEED4A23DF8}" type="slidenum">
              <a:rPr lang="ru-RU" sz="2400">
                <a:latin typeface="Meiryo UI" pitchFamily="34" charset="-128"/>
                <a:ea typeface="Meiryo UI" pitchFamily="34" charset="-128"/>
                <a:cs typeface="Meiryo UI" pitchFamily="34" charset="-128"/>
              </a:rPr>
              <a:t>21</a:t>
            </a:fld>
            <a:endParaRPr lang="ru-RU" sz="2400" dirty="0">
              <a:latin typeface="Meiryo UI" pitchFamily="34" charset="-128"/>
              <a:ea typeface="Meiryo UI" pitchFamily="34" charset="-128"/>
              <a:cs typeface="Meiryo UI" pitchFamily="34" charset="-128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F3F7218A-5B36-DF7A-4972-9C95671F9A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1327277"/>
            <a:ext cx="3787468" cy="534208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7B8CCAD5-7A78-FB1D-7D2A-D0D22CAC50B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0955" y="1312687"/>
            <a:ext cx="3787469" cy="535667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1193416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2634" y="216777"/>
            <a:ext cx="8733861" cy="691943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2600" dirty="0">
                <a:latin typeface="Meiryo UI" pitchFamily="34" charset="-128"/>
                <a:ea typeface="Meiryo UI" pitchFamily="34" charset="-128"/>
                <a:cs typeface="Meiryo UI" pitchFamily="34" charset="-128"/>
              </a:rPr>
              <a:t>https://zp.edu.ua/startup</a:t>
            </a:r>
            <a:endParaRPr lang="uk-UA" sz="2600" dirty="0">
              <a:latin typeface="Meiryo UI" pitchFamily="34" charset="-128"/>
              <a:ea typeface="Meiryo UI" pitchFamily="34" charset="-128"/>
              <a:cs typeface="Meiryo UI" pitchFamily="34" charset="-128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460432" y="6305550"/>
            <a:ext cx="610416" cy="476250"/>
          </a:xfrm>
        </p:spPr>
        <p:txBody>
          <a:bodyPr/>
          <a:lstStyle/>
          <a:p>
            <a:fld id="{12353427-2E0C-4E34-932D-ABEED4A23DF8}" type="slidenum">
              <a:rPr lang="ru-RU" sz="2400">
                <a:latin typeface="Meiryo UI" pitchFamily="34" charset="-128"/>
                <a:ea typeface="Meiryo UI" pitchFamily="34" charset="-128"/>
                <a:cs typeface="Meiryo UI" pitchFamily="34" charset="-128"/>
              </a:rPr>
              <a:t>22</a:t>
            </a:fld>
            <a:endParaRPr lang="ru-RU" sz="2400" dirty="0">
              <a:latin typeface="Meiryo UI" pitchFamily="34" charset="-128"/>
              <a:ea typeface="Meiryo UI" pitchFamily="34" charset="-128"/>
              <a:cs typeface="Meiryo UI" pitchFamily="34" charset="-128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DB79D8AC-213E-9F34-59F0-9E429F0B81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917743"/>
            <a:ext cx="6336704" cy="580317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1755500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971600" y="34702"/>
            <a:ext cx="8219256" cy="1306066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uk-UA" sz="2800" b="1" cap="all" dirty="0">
                <a:latin typeface="Meiryo UI" pitchFamily="34" charset="-128"/>
                <a:ea typeface="Meiryo UI" pitchFamily="34" charset="-128"/>
                <a:cs typeface="Meiryo UI" pitchFamily="34" charset="-128"/>
              </a:rPr>
              <a:t>Конференції здобувачів вищої освіти та молодих учених</a:t>
            </a:r>
            <a:endParaRPr lang="ru-RU" sz="2800" b="1" cap="all" dirty="0">
              <a:latin typeface="Meiryo UI" pitchFamily="34" charset="-128"/>
              <a:ea typeface="Meiryo UI" pitchFamily="34" charset="-128"/>
              <a:cs typeface="Meiryo UI" pitchFamily="34" charset="-128"/>
            </a:endParaRPr>
          </a:p>
        </p:txBody>
      </p:sp>
      <p:sp>
        <p:nvSpPr>
          <p:cNvPr id="5" name="Подзаголовок 2"/>
          <p:cNvSpPr txBox="1">
            <a:spLocks/>
          </p:cNvSpPr>
          <p:nvPr/>
        </p:nvSpPr>
        <p:spPr>
          <a:xfrm>
            <a:off x="827584" y="1412777"/>
            <a:ext cx="8136904" cy="5400599"/>
          </a:xfrm>
          <a:prstGeom prst="rect">
            <a:avLst/>
          </a:prstGeom>
        </p:spPr>
        <p:txBody>
          <a:bodyPr>
            <a:normAutofit/>
          </a:bodyPr>
          <a:lstStyle>
            <a:lvl1pPr marL="365760" indent="-283464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37744" algn="l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Char char="◦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86968" indent="-22860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Char char="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173736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98448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876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1907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3055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>
              <a:spcBef>
                <a:spcPts val="0"/>
              </a:spcBef>
            </a:pPr>
            <a:r>
              <a:rPr lang="uk-UA" sz="2400" dirty="0">
                <a:solidFill>
                  <a:schemeClr val="tx2">
                    <a:satMod val="130000"/>
                  </a:schemeClr>
                </a:solidFill>
                <a:latin typeface="Meiryo" pitchFamily="34" charset="-128"/>
                <a:ea typeface="Meiryo" pitchFamily="34" charset="-128"/>
                <a:cs typeface="Meiryo" pitchFamily="34" charset="-128"/>
              </a:rPr>
              <a:t>Всеукраїнська конференція «Сучасний оздоровчий фітнес як інноваційна форма організації навчального процесу здобувачів вищої освіти» </a:t>
            </a:r>
            <a:r>
              <a:rPr lang="uk-UA" sz="2400" b="1" dirty="0">
                <a:solidFill>
                  <a:schemeClr val="tx2">
                    <a:satMod val="130000"/>
                  </a:schemeClr>
                </a:solidFill>
                <a:latin typeface="Meiryo" pitchFamily="34" charset="-128"/>
                <a:ea typeface="Meiryo" pitchFamily="34" charset="-128"/>
                <a:cs typeface="Meiryo" pitchFamily="34" charset="-128"/>
              </a:rPr>
              <a:t>(каф. ФКОНВС)</a:t>
            </a:r>
            <a:r>
              <a:rPr lang="uk-UA" sz="2400" dirty="0">
                <a:solidFill>
                  <a:schemeClr val="tx2">
                    <a:satMod val="130000"/>
                  </a:schemeClr>
                </a:solidFill>
                <a:latin typeface="Meiryo" pitchFamily="34" charset="-128"/>
                <a:ea typeface="Meiryo" pitchFamily="34" charset="-128"/>
                <a:cs typeface="Meiryo" pitchFamily="34" charset="-128"/>
              </a:rPr>
              <a:t>;</a:t>
            </a:r>
          </a:p>
          <a:p>
            <a:pPr>
              <a:spcBef>
                <a:spcPts val="0"/>
              </a:spcBef>
            </a:pPr>
            <a:r>
              <a:rPr lang="uk-UA" sz="2400" dirty="0">
                <a:solidFill>
                  <a:schemeClr val="tx2">
                    <a:satMod val="130000"/>
                  </a:schemeClr>
                </a:solidFill>
                <a:latin typeface="Meiryo" pitchFamily="34" charset="-128"/>
                <a:ea typeface="Meiryo" pitchFamily="34" charset="-128"/>
                <a:cs typeface="Meiryo" pitchFamily="34" charset="-128"/>
              </a:rPr>
              <a:t>Всеукраїнська конференція «Сучасні технології в оздоровчій діяльності» </a:t>
            </a:r>
            <a:r>
              <a:rPr lang="uk-UA" sz="2400" b="1" dirty="0">
                <a:solidFill>
                  <a:schemeClr val="tx2">
                    <a:satMod val="130000"/>
                  </a:schemeClr>
                </a:solidFill>
                <a:latin typeface="Meiryo" pitchFamily="34" charset="-128"/>
                <a:ea typeface="Meiryo" pitchFamily="34" charset="-128"/>
                <a:cs typeface="Meiryo" pitchFamily="34" charset="-128"/>
              </a:rPr>
              <a:t>(каф. ФТЕ);</a:t>
            </a:r>
          </a:p>
          <a:p>
            <a:pPr>
              <a:spcBef>
                <a:spcPts val="0"/>
              </a:spcBef>
            </a:pPr>
            <a:r>
              <a:rPr lang="en-US" sz="2400" dirty="0">
                <a:solidFill>
                  <a:schemeClr val="tx2">
                    <a:satMod val="130000"/>
                  </a:schemeClr>
                </a:solidFill>
                <a:latin typeface="Meiryo" pitchFamily="34" charset="-128"/>
                <a:ea typeface="Meiryo" pitchFamily="34" charset="-128"/>
                <a:cs typeface="Meiryo" pitchFamily="34" charset="-128"/>
              </a:rPr>
              <a:t>I (VII) </a:t>
            </a:r>
            <a:r>
              <a:rPr lang="uk-UA" sz="2400" dirty="0">
                <a:solidFill>
                  <a:schemeClr val="tx2">
                    <a:satMod val="130000"/>
                  </a:schemeClr>
                </a:solidFill>
                <a:latin typeface="Meiryo" pitchFamily="34" charset="-128"/>
                <a:ea typeface="Meiryo" pitchFamily="34" charset="-128"/>
                <a:cs typeface="Meiryo" pitchFamily="34" charset="-128"/>
              </a:rPr>
              <a:t>Міжнародна науково-практична конференція «Інформаційні технології: теорія і практика» / </a:t>
            </a:r>
            <a:r>
              <a:rPr lang="en-US" sz="2400" dirty="0">
                <a:solidFill>
                  <a:schemeClr val="tx2">
                    <a:satMod val="130000"/>
                  </a:schemeClr>
                </a:solidFill>
                <a:latin typeface="Meiryo" pitchFamily="34" charset="-128"/>
                <a:ea typeface="Meiryo" pitchFamily="34" charset="-128"/>
                <a:cs typeface="Meiryo" pitchFamily="34" charset="-128"/>
              </a:rPr>
              <a:t>I (VII) International Scientific and Practical Conference of Students and Young Scientists «Information Technologies: Theory and Practice»</a:t>
            </a:r>
            <a:r>
              <a:rPr lang="uk-UA" sz="2400" dirty="0">
                <a:solidFill>
                  <a:schemeClr val="tx2">
                    <a:satMod val="130000"/>
                  </a:schemeClr>
                </a:solidFill>
                <a:latin typeface="Meiryo" pitchFamily="34" charset="-128"/>
                <a:ea typeface="Meiryo" pitchFamily="34" charset="-128"/>
                <a:cs typeface="Meiryo" pitchFamily="34" charset="-128"/>
              </a:rPr>
              <a:t> </a:t>
            </a:r>
            <a:r>
              <a:rPr lang="uk-UA" sz="2400" b="1" dirty="0">
                <a:solidFill>
                  <a:schemeClr val="tx2">
                    <a:satMod val="130000"/>
                  </a:schemeClr>
                </a:solidFill>
                <a:latin typeface="Meiryo" pitchFamily="34" charset="-128"/>
                <a:ea typeface="Meiryo" pitchFamily="34" charset="-128"/>
              </a:rPr>
              <a:t>(каф. СА та ОМ).</a:t>
            </a:r>
          </a:p>
          <a:p>
            <a:pPr marL="82296" indent="0">
              <a:buNone/>
            </a:pPr>
            <a:endParaRPr lang="uk-UA" sz="2400" dirty="0">
              <a:solidFill>
                <a:schemeClr val="tx2">
                  <a:satMod val="130000"/>
                </a:schemeClr>
              </a:solidFill>
              <a:latin typeface="Meiryo" pitchFamily="34" charset="-128"/>
              <a:ea typeface="Meiryo" pitchFamily="34" charset="-128"/>
              <a:cs typeface="Meiryo" pitchFamily="34" charset="-128"/>
            </a:endParaRPr>
          </a:p>
          <a:p>
            <a:pPr marL="82296" indent="0">
              <a:buNone/>
            </a:pPr>
            <a:endParaRPr lang="uk-UA" sz="2400" dirty="0">
              <a:solidFill>
                <a:schemeClr val="tx2">
                  <a:satMod val="130000"/>
                </a:schemeClr>
              </a:solidFill>
              <a:latin typeface="Meiryo" pitchFamily="34" charset="-128"/>
              <a:ea typeface="Meiryo" pitchFamily="34" charset="-128"/>
              <a:cs typeface="Meiryo" pitchFamily="34" charset="-128"/>
            </a:endParaRPr>
          </a:p>
        </p:txBody>
      </p:sp>
      <p:sp>
        <p:nvSpPr>
          <p:cNvPr id="8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460432" y="6305550"/>
            <a:ext cx="610416" cy="476250"/>
          </a:xfrm>
        </p:spPr>
        <p:txBody>
          <a:bodyPr/>
          <a:lstStyle/>
          <a:p>
            <a:fld id="{E5A4F27E-074E-41BF-BF3F-D654F0142F88}" type="slidenum">
              <a:rPr lang="ru-RU" sz="2400">
                <a:latin typeface="Meiryo UI" pitchFamily="34" charset="-128"/>
                <a:ea typeface="Meiryo UI" pitchFamily="34" charset="-128"/>
                <a:cs typeface="Meiryo UI" pitchFamily="34" charset="-128"/>
              </a:rPr>
              <a:pPr/>
              <a:t>23</a:t>
            </a:fld>
            <a:endParaRPr lang="ru-RU" sz="2400" dirty="0">
              <a:latin typeface="Meiryo UI" pitchFamily="34" charset="-128"/>
              <a:ea typeface="Meiryo UI" pitchFamily="34" charset="-128"/>
              <a:cs typeface="Meiryo UI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51674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971600" y="34702"/>
            <a:ext cx="8219256" cy="1306066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uk-UA" sz="2800" b="1" cap="all" dirty="0">
                <a:latin typeface="Meiryo UI" pitchFamily="34" charset="-128"/>
                <a:ea typeface="Meiryo UI" pitchFamily="34" charset="-128"/>
                <a:cs typeface="Meiryo UI" pitchFamily="34" charset="-128"/>
              </a:rPr>
              <a:t>Науково-технічна конференція молоді від ПАТ «Запоріжсталь»</a:t>
            </a:r>
          </a:p>
        </p:txBody>
      </p:sp>
      <p:sp>
        <p:nvSpPr>
          <p:cNvPr id="8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460432" y="6305550"/>
            <a:ext cx="610416" cy="476250"/>
          </a:xfrm>
        </p:spPr>
        <p:txBody>
          <a:bodyPr/>
          <a:lstStyle/>
          <a:p>
            <a:fld id="{E5A4F27E-074E-41BF-BF3F-D654F0142F88}" type="slidenum">
              <a:rPr lang="ru-RU" sz="2400">
                <a:latin typeface="Meiryo UI" pitchFamily="34" charset="-128"/>
                <a:ea typeface="Meiryo UI" pitchFamily="34" charset="-128"/>
                <a:cs typeface="Meiryo UI" pitchFamily="34" charset="-128"/>
              </a:rPr>
              <a:pPr/>
              <a:t>24</a:t>
            </a:fld>
            <a:endParaRPr lang="ru-RU" sz="2400" dirty="0">
              <a:latin typeface="Meiryo UI" pitchFamily="34" charset="-128"/>
              <a:ea typeface="Meiryo UI" pitchFamily="34" charset="-128"/>
              <a:cs typeface="Meiryo UI" pitchFamily="34" charset="-128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E36F763F-5DE8-C748-17BC-F0443D3D78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861" y="1296021"/>
            <a:ext cx="5054277" cy="505427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7144481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971600" y="34702"/>
            <a:ext cx="8219256" cy="1882130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uk-UA" sz="2800" b="1" cap="all" dirty="0" err="1">
                <a:latin typeface="Meiryo UI" pitchFamily="34" charset="-128"/>
                <a:ea typeface="Meiryo UI" pitchFamily="34" charset="-128"/>
                <a:cs typeface="Meiryo UI" pitchFamily="34" charset="-128"/>
              </a:rPr>
              <a:t>міжфакультетський</a:t>
            </a:r>
            <a:r>
              <a:rPr lang="uk-UA" sz="2800" b="1" cap="all" dirty="0">
                <a:latin typeface="Meiryo UI" pitchFamily="34" charset="-128"/>
                <a:ea typeface="Meiryo UI" pitchFamily="34" charset="-128"/>
                <a:cs typeface="Meiryo UI" pitchFamily="34" charset="-128"/>
              </a:rPr>
              <a:t> круглий стіл «Українська мова в національному вимірі та у світовому просторі в ХХІ столітті» до Дня української писемності та мови 2023 р.</a:t>
            </a:r>
          </a:p>
        </p:txBody>
      </p:sp>
      <p:sp>
        <p:nvSpPr>
          <p:cNvPr id="8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460432" y="6305550"/>
            <a:ext cx="610416" cy="476250"/>
          </a:xfrm>
        </p:spPr>
        <p:txBody>
          <a:bodyPr/>
          <a:lstStyle/>
          <a:p>
            <a:fld id="{E5A4F27E-074E-41BF-BF3F-D654F0142F88}" type="slidenum">
              <a:rPr lang="ru-RU" sz="2400">
                <a:latin typeface="Meiryo UI" pitchFamily="34" charset="-128"/>
                <a:ea typeface="Meiryo UI" pitchFamily="34" charset="-128"/>
                <a:cs typeface="Meiryo UI" pitchFamily="34" charset="-128"/>
              </a:rPr>
              <a:pPr/>
              <a:t>25</a:t>
            </a:fld>
            <a:endParaRPr lang="ru-RU" sz="2400" dirty="0">
              <a:latin typeface="Meiryo UI" pitchFamily="34" charset="-128"/>
              <a:ea typeface="Meiryo UI" pitchFamily="34" charset="-128"/>
              <a:cs typeface="Meiryo UI" pitchFamily="34" charset="-128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EBF6E4BB-9D3C-95DB-B15D-A5BC8978D0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350" y="1908266"/>
            <a:ext cx="7651290" cy="447306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8304211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971600" y="34702"/>
            <a:ext cx="8219256" cy="1882130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uk-UA" sz="2800" b="1" cap="all" dirty="0">
                <a:latin typeface="Meiryo UI" pitchFamily="34" charset="-128"/>
                <a:ea typeface="Meiryo UI" pitchFamily="34" charset="-128"/>
                <a:cs typeface="Meiryo UI" pitchFamily="34" charset="-128"/>
              </a:rPr>
              <a:t>конференція з нагоди 210-річчя від дня народження Тараса Шевченка «Геній української нації»</a:t>
            </a:r>
          </a:p>
        </p:txBody>
      </p:sp>
      <p:sp>
        <p:nvSpPr>
          <p:cNvPr id="8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460432" y="6305550"/>
            <a:ext cx="610416" cy="476250"/>
          </a:xfrm>
        </p:spPr>
        <p:txBody>
          <a:bodyPr/>
          <a:lstStyle/>
          <a:p>
            <a:fld id="{E5A4F27E-074E-41BF-BF3F-D654F0142F88}" type="slidenum">
              <a:rPr lang="ru-RU" sz="2400">
                <a:latin typeface="Meiryo UI" pitchFamily="34" charset="-128"/>
                <a:ea typeface="Meiryo UI" pitchFamily="34" charset="-128"/>
                <a:cs typeface="Meiryo UI" pitchFamily="34" charset="-128"/>
              </a:rPr>
              <a:pPr/>
              <a:t>26</a:t>
            </a:fld>
            <a:endParaRPr lang="ru-RU" sz="2400" dirty="0">
              <a:latin typeface="Meiryo UI" pitchFamily="34" charset="-128"/>
              <a:ea typeface="Meiryo UI" pitchFamily="34" charset="-128"/>
              <a:cs typeface="Meiryo UI" pitchFamily="34" charset="-128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7D22E4F2-7D20-295C-62A3-2C88E61D0C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1916832"/>
            <a:ext cx="4572000" cy="45720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65777997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971600" y="466750"/>
            <a:ext cx="8219256" cy="1234058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uk-UA" sz="3200" b="1" cap="all" dirty="0">
                <a:latin typeface="Meiryo UI" pitchFamily="34" charset="-128"/>
                <a:ea typeface="Meiryo UI" pitchFamily="34" charset="-128"/>
                <a:cs typeface="Meiryo UI" pitchFamily="34" charset="-128"/>
              </a:rPr>
              <a:t>Студентські Публікації </a:t>
            </a:r>
          </a:p>
        </p:txBody>
      </p:sp>
      <p:sp>
        <p:nvSpPr>
          <p:cNvPr id="8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460432" y="6305550"/>
            <a:ext cx="610416" cy="476250"/>
          </a:xfrm>
        </p:spPr>
        <p:txBody>
          <a:bodyPr/>
          <a:lstStyle/>
          <a:p>
            <a:fld id="{E5A4F27E-074E-41BF-BF3F-D654F0142F88}" type="slidenum">
              <a:rPr lang="ru-RU" sz="2400">
                <a:latin typeface="Meiryo UI" pitchFamily="34" charset="-128"/>
                <a:ea typeface="Meiryo UI" pitchFamily="34" charset="-128"/>
                <a:cs typeface="Meiryo UI" pitchFamily="34" charset="-128"/>
              </a:rPr>
              <a:pPr/>
              <a:t>27</a:t>
            </a:fld>
            <a:endParaRPr lang="ru-RU" sz="2400" dirty="0">
              <a:latin typeface="Meiryo UI" pitchFamily="34" charset="-128"/>
              <a:ea typeface="Meiryo UI" pitchFamily="34" charset="-128"/>
              <a:cs typeface="Meiryo UI" pitchFamily="34" charset="-128"/>
            </a:endParaRPr>
          </a:p>
        </p:txBody>
      </p:sp>
      <p:sp>
        <p:nvSpPr>
          <p:cNvPr id="2" name="Подзаголовок 2">
            <a:extLst>
              <a:ext uri="{FF2B5EF4-FFF2-40B4-BE49-F238E27FC236}">
                <a16:creationId xmlns:a16="http://schemas.microsoft.com/office/drawing/2014/main" xmlns="" id="{12C45D19-E059-1924-A5C2-C527B04BEA84}"/>
              </a:ext>
            </a:extLst>
          </p:cNvPr>
          <p:cNvSpPr txBox="1">
            <a:spLocks/>
          </p:cNvSpPr>
          <p:nvPr/>
        </p:nvSpPr>
        <p:spPr>
          <a:xfrm>
            <a:off x="827584" y="2132856"/>
            <a:ext cx="8136904" cy="1872208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365760" indent="-283464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37744" algn="l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Char char="◦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86968" indent="-22860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Char char="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173736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98448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876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1907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3055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>
              <a:spcBef>
                <a:spcPts val="0"/>
              </a:spcBef>
            </a:pPr>
            <a:r>
              <a:rPr lang="uk-UA" sz="4000" dirty="0">
                <a:solidFill>
                  <a:schemeClr val="tx2">
                    <a:satMod val="130000"/>
                  </a:schemeClr>
                </a:solidFill>
                <a:latin typeface="Meiryo" pitchFamily="34" charset="-128"/>
                <a:ea typeface="Meiryo" pitchFamily="34" charset="-128"/>
                <a:cs typeface="Meiryo" pitchFamily="34" charset="-128"/>
              </a:rPr>
              <a:t>82 статті</a:t>
            </a:r>
          </a:p>
          <a:p>
            <a:pPr>
              <a:spcBef>
                <a:spcPts val="0"/>
              </a:spcBef>
            </a:pPr>
            <a:r>
              <a:rPr lang="uk-UA" sz="4000" dirty="0">
                <a:solidFill>
                  <a:schemeClr val="tx2">
                    <a:satMod val="130000"/>
                  </a:schemeClr>
                </a:solidFill>
                <a:latin typeface="Meiryo" pitchFamily="34" charset="-128"/>
                <a:ea typeface="Meiryo" pitchFamily="34" charset="-128"/>
                <a:cs typeface="Meiryo" pitchFamily="34" charset="-128"/>
              </a:rPr>
              <a:t>1735 тез доповідей</a:t>
            </a:r>
          </a:p>
          <a:p>
            <a:pPr>
              <a:spcBef>
                <a:spcPts val="0"/>
              </a:spcBef>
            </a:pPr>
            <a:r>
              <a:rPr lang="uk-UA" sz="4000" dirty="0">
                <a:solidFill>
                  <a:schemeClr val="tx2">
                    <a:satMod val="130000"/>
                  </a:schemeClr>
                </a:solidFill>
                <a:latin typeface="Meiryo" pitchFamily="34" charset="-128"/>
                <a:ea typeface="Meiryo" pitchFamily="34" charset="-128"/>
                <a:cs typeface="Meiryo" pitchFamily="34" charset="-128"/>
              </a:rPr>
              <a:t>125 публікації самостійно</a:t>
            </a:r>
          </a:p>
          <a:p>
            <a:pPr marL="82296" indent="0">
              <a:buNone/>
            </a:pPr>
            <a:endParaRPr lang="uk-UA" sz="4000" dirty="0">
              <a:solidFill>
                <a:schemeClr val="tx2">
                  <a:satMod val="130000"/>
                </a:schemeClr>
              </a:solidFill>
              <a:latin typeface="Meiryo" pitchFamily="34" charset="-128"/>
              <a:ea typeface="Meiryo" pitchFamily="34" charset="-128"/>
              <a:cs typeface="Meiryo" pitchFamily="34" charset="-128"/>
            </a:endParaRPr>
          </a:p>
          <a:p>
            <a:pPr marL="82296" indent="0">
              <a:buNone/>
            </a:pPr>
            <a:endParaRPr lang="uk-UA" sz="4000" dirty="0">
              <a:solidFill>
                <a:schemeClr val="tx2">
                  <a:satMod val="130000"/>
                </a:schemeClr>
              </a:solidFill>
              <a:latin typeface="Meiryo" pitchFamily="34" charset="-128"/>
              <a:ea typeface="Meiryo" pitchFamily="34" charset="-128"/>
              <a:cs typeface="Meiryo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3508336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971600" y="188640"/>
            <a:ext cx="8219256" cy="1440160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uk-UA" sz="2800" b="1" cap="all" dirty="0">
                <a:latin typeface="Meiryo UI" pitchFamily="34" charset="-128"/>
                <a:ea typeface="Meiryo UI" pitchFamily="34" charset="-128"/>
                <a:cs typeface="Meiryo UI" pitchFamily="34" charset="-128"/>
              </a:rPr>
              <a:t>Заохочення студентів за участь у науково-інноваційній діяльності</a:t>
            </a:r>
            <a:endParaRPr lang="ru-RU" sz="2800" b="1" cap="all" dirty="0">
              <a:latin typeface="Meiryo UI" pitchFamily="34" charset="-128"/>
              <a:ea typeface="Meiryo UI" pitchFamily="34" charset="-128"/>
              <a:cs typeface="Meiryo UI" pitchFamily="34" charset="-128"/>
            </a:endParaRPr>
          </a:p>
        </p:txBody>
      </p:sp>
      <p:sp>
        <p:nvSpPr>
          <p:cNvPr id="5" name="Подзаголовок 2"/>
          <p:cNvSpPr txBox="1">
            <a:spLocks/>
          </p:cNvSpPr>
          <p:nvPr/>
        </p:nvSpPr>
        <p:spPr>
          <a:xfrm>
            <a:off x="827584" y="1772817"/>
            <a:ext cx="8136904" cy="5400599"/>
          </a:xfrm>
          <a:prstGeom prst="rect">
            <a:avLst/>
          </a:prstGeom>
        </p:spPr>
        <p:txBody>
          <a:bodyPr>
            <a:normAutofit/>
          </a:bodyPr>
          <a:lstStyle>
            <a:lvl1pPr marL="365760" indent="-283464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37744" algn="l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Char char="◦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86968" indent="-22860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Char char="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173736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98448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876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1907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3055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>
              <a:spcBef>
                <a:spcPts val="0"/>
              </a:spcBef>
            </a:pPr>
            <a:r>
              <a:rPr lang="uk-UA" sz="2800" dirty="0">
                <a:solidFill>
                  <a:schemeClr val="tx2">
                    <a:satMod val="130000"/>
                  </a:schemeClr>
                </a:solidFill>
                <a:latin typeface="Meiryo" pitchFamily="34" charset="-128"/>
                <a:ea typeface="Meiryo" pitchFamily="34" charset="-128"/>
                <a:cs typeface="Meiryo" pitchFamily="34" charset="-128"/>
              </a:rPr>
              <a:t>Дипломи, грамоти, сертифікати учасників, подяки.</a:t>
            </a:r>
          </a:p>
          <a:p>
            <a:pPr>
              <a:spcBef>
                <a:spcPts val="0"/>
              </a:spcBef>
            </a:pPr>
            <a:r>
              <a:rPr lang="uk-UA" sz="2800" dirty="0">
                <a:solidFill>
                  <a:schemeClr val="tx2">
                    <a:satMod val="130000"/>
                  </a:schemeClr>
                </a:solidFill>
                <a:latin typeface="Meiryo" pitchFamily="34" charset="-128"/>
                <a:ea typeface="Meiryo" pitchFamily="34" charset="-128"/>
                <a:cs typeface="Meiryo" pitchFamily="34" charset="-128"/>
              </a:rPr>
              <a:t>Додаткові бали до рейтингу успішності.</a:t>
            </a:r>
          </a:p>
          <a:p>
            <a:pPr>
              <a:spcBef>
                <a:spcPts val="0"/>
              </a:spcBef>
            </a:pPr>
            <a:r>
              <a:rPr lang="uk-UA" sz="2800" dirty="0">
                <a:solidFill>
                  <a:schemeClr val="tx2">
                    <a:satMod val="130000"/>
                  </a:schemeClr>
                </a:solidFill>
                <a:latin typeface="Meiryo" pitchFamily="34" charset="-128"/>
                <a:ea typeface="Meiryo" pitchFamily="34" charset="-128"/>
                <a:cs typeface="Meiryo" pitchFamily="34" charset="-128"/>
              </a:rPr>
              <a:t>Рекомендація для отримання матеріальної підтримки Запорізької міської ради для обдарованої молоді.</a:t>
            </a:r>
          </a:p>
          <a:p>
            <a:pPr>
              <a:spcBef>
                <a:spcPts val="0"/>
              </a:spcBef>
            </a:pPr>
            <a:r>
              <a:rPr lang="uk-UA" sz="2800" dirty="0">
                <a:solidFill>
                  <a:schemeClr val="tx2">
                    <a:satMod val="130000"/>
                  </a:schemeClr>
                </a:solidFill>
                <a:latin typeface="Meiryo" pitchFamily="34" charset="-128"/>
                <a:ea typeface="Meiryo" pitchFamily="34" charset="-128"/>
                <a:cs typeface="Meiryo" pitchFamily="34" charset="-128"/>
              </a:rPr>
              <a:t>Грошові премії.</a:t>
            </a:r>
          </a:p>
        </p:txBody>
      </p:sp>
      <p:sp>
        <p:nvSpPr>
          <p:cNvPr id="8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460432" y="6305550"/>
            <a:ext cx="610416" cy="476250"/>
          </a:xfrm>
        </p:spPr>
        <p:txBody>
          <a:bodyPr/>
          <a:lstStyle/>
          <a:p>
            <a:fld id="{E5A4F27E-074E-41BF-BF3F-D654F0142F88}" type="slidenum">
              <a:rPr lang="ru-RU" sz="2400">
                <a:latin typeface="Meiryo UI" pitchFamily="34" charset="-128"/>
                <a:ea typeface="Meiryo UI" pitchFamily="34" charset="-128"/>
                <a:cs typeface="Meiryo UI" pitchFamily="34" charset="-128"/>
              </a:rPr>
              <a:pPr/>
              <a:t>28</a:t>
            </a:fld>
            <a:endParaRPr lang="ru-RU" sz="2400" dirty="0">
              <a:latin typeface="Meiryo UI" pitchFamily="34" charset="-128"/>
              <a:ea typeface="Meiryo UI" pitchFamily="34" charset="-128"/>
              <a:cs typeface="Meiryo UI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6355834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388424" y="6305550"/>
            <a:ext cx="682424" cy="476250"/>
          </a:xfrm>
        </p:spPr>
        <p:txBody>
          <a:bodyPr/>
          <a:lstStyle/>
          <a:p>
            <a:fld id="{12353427-2E0C-4E34-932D-ABEED4A23DF8}" type="slidenum">
              <a:rPr lang="ru-RU" sz="2400">
                <a:latin typeface="Meiryo UI" pitchFamily="34" charset="-128"/>
                <a:ea typeface="Meiryo UI" pitchFamily="34" charset="-128"/>
                <a:cs typeface="Meiryo UI" pitchFamily="34" charset="-128"/>
              </a:rPr>
              <a:t>29</a:t>
            </a:fld>
            <a:endParaRPr lang="ru-RU" sz="2400" dirty="0">
              <a:latin typeface="Meiryo UI" pitchFamily="34" charset="-128"/>
              <a:ea typeface="Meiryo UI" pitchFamily="34" charset="-128"/>
              <a:cs typeface="Meiryo UI" pitchFamily="34" charset="-128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1691680" y="1772816"/>
            <a:ext cx="5904656" cy="1584176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uk-UA" sz="4000" b="1" cap="all" dirty="0">
                <a:latin typeface="Meiryo UI" pitchFamily="34" charset="-128"/>
                <a:ea typeface="Meiryo UI" pitchFamily="34" charset="-128"/>
                <a:cs typeface="Meiryo UI" pitchFamily="34" charset="-128"/>
              </a:rPr>
              <a:t>Дякую за увагу!</a:t>
            </a:r>
            <a:endParaRPr lang="ru-RU" sz="4000" b="1" cap="all" dirty="0">
              <a:latin typeface="Meiryo UI" pitchFamily="34" charset="-128"/>
              <a:ea typeface="Meiryo UI" pitchFamily="34" charset="-128"/>
              <a:cs typeface="Meiryo UI" pitchFamily="34" charset="-128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3347864" y="3933056"/>
            <a:ext cx="5771143" cy="1941302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>
              <a:lnSpc>
                <a:spcPct val="120000"/>
              </a:lnSpc>
            </a:pPr>
            <a:r>
              <a:rPr lang="uk-UA" sz="2000" b="1" cap="all" dirty="0">
                <a:latin typeface="Meiryo UI" pitchFamily="34" charset="-128"/>
                <a:ea typeface="Meiryo UI" pitchFamily="34" charset="-128"/>
                <a:cs typeface="Meiryo UI" pitchFamily="34" charset="-128"/>
              </a:rPr>
              <a:t>Доповідь підготувала</a:t>
            </a:r>
          </a:p>
          <a:p>
            <a:pPr>
              <a:lnSpc>
                <a:spcPct val="120000"/>
              </a:lnSpc>
            </a:pPr>
            <a:r>
              <a:rPr lang="uk-UA" sz="2000" b="1" cap="all" dirty="0">
                <a:latin typeface="Meiryo UI" pitchFamily="34" charset="-128"/>
                <a:ea typeface="Meiryo UI" pitchFamily="34" charset="-128"/>
                <a:cs typeface="Meiryo UI" pitchFamily="34" charset="-128"/>
              </a:rPr>
              <a:t>Керівниця відділу наукової роботи студентів</a:t>
            </a:r>
          </a:p>
          <a:p>
            <a:pPr>
              <a:lnSpc>
                <a:spcPct val="120000"/>
              </a:lnSpc>
            </a:pPr>
            <a:r>
              <a:rPr lang="uk-UA" sz="2000" b="1" cap="all" dirty="0">
                <a:latin typeface="Meiryo UI" pitchFamily="34" charset="-128"/>
                <a:ea typeface="Meiryo UI" pitchFamily="34" charset="-128"/>
                <a:cs typeface="Meiryo UI" pitchFamily="34" charset="-128"/>
              </a:rPr>
              <a:t>Сніжана Вичужаніна</a:t>
            </a:r>
            <a:endParaRPr lang="en-US" sz="2000" b="1" cap="all" dirty="0">
              <a:latin typeface="Meiryo UI" pitchFamily="34" charset="-128"/>
              <a:ea typeface="Meiryo UI" pitchFamily="34" charset="-128"/>
              <a:cs typeface="Meiryo UI" pitchFamily="34" charset="-128"/>
            </a:endParaRPr>
          </a:p>
          <a:p>
            <a:pPr>
              <a:lnSpc>
                <a:spcPct val="120000"/>
              </a:lnSpc>
            </a:pPr>
            <a:endParaRPr lang="uk-UA" sz="2000" b="1" cap="all" dirty="0">
              <a:latin typeface="Meiryo UI" pitchFamily="34" charset="-128"/>
              <a:ea typeface="Meiryo UI" pitchFamily="34" charset="-128"/>
              <a:cs typeface="Meiryo UI" pitchFamily="34" charset="-128"/>
            </a:endParaRPr>
          </a:p>
          <a:p>
            <a:pPr>
              <a:lnSpc>
                <a:spcPct val="120000"/>
              </a:lnSpc>
            </a:pPr>
            <a:r>
              <a:rPr lang="uk-UA" sz="2000" b="1" cap="all" dirty="0">
                <a:latin typeface="Meiryo UI" pitchFamily="34" charset="-128"/>
                <a:ea typeface="Meiryo UI" pitchFamily="34" charset="-128"/>
                <a:cs typeface="Meiryo UI" pitchFamily="34" charset="-128"/>
              </a:rPr>
              <a:t>4-93, </a:t>
            </a:r>
            <a:r>
              <a:rPr lang="en-US" sz="2000" b="1" cap="all" dirty="0">
                <a:latin typeface="Meiryo UI" pitchFamily="34" charset="-128"/>
                <a:ea typeface="Meiryo UI" pitchFamily="34" charset="-128"/>
                <a:cs typeface="Meiryo UI" pitchFamily="34" charset="-128"/>
              </a:rPr>
              <a:t>dep_ndrs@zp.edu.ua</a:t>
            </a:r>
            <a:endParaRPr lang="ru-RU" sz="2000" b="1" cap="all" dirty="0">
              <a:latin typeface="Meiryo UI" pitchFamily="34" charset="-128"/>
              <a:ea typeface="Meiryo UI" pitchFamily="34" charset="-128"/>
              <a:cs typeface="Meiryo UI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505753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1043608" y="34702"/>
            <a:ext cx="8147248" cy="1162050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en-US" sz="2800" b="1" cap="all" dirty="0">
                <a:latin typeface="Meiryo UI" pitchFamily="34" charset="-128"/>
                <a:ea typeface="Meiryo UI" pitchFamily="34" charset="-128"/>
                <a:cs typeface="Meiryo UI" pitchFamily="34" charset="-128"/>
              </a:rPr>
              <a:t>All-Ukrainian Collegiate Programming Contest</a:t>
            </a:r>
            <a:r>
              <a:rPr lang="uk-UA" sz="2800" b="1" cap="all" dirty="0">
                <a:latin typeface="Meiryo UI" pitchFamily="34" charset="-128"/>
                <a:ea typeface="Meiryo UI" pitchFamily="34" charset="-128"/>
                <a:cs typeface="Meiryo UI" pitchFamily="34" charset="-128"/>
              </a:rPr>
              <a:t> 2023</a:t>
            </a:r>
            <a:endParaRPr lang="ru-RU" sz="2800" b="1" cap="all" dirty="0">
              <a:latin typeface="Meiryo UI" pitchFamily="34" charset="-128"/>
              <a:ea typeface="Meiryo UI" pitchFamily="34" charset="-128"/>
              <a:cs typeface="Meiryo UI" pitchFamily="34" charset="-128"/>
            </a:endParaRPr>
          </a:p>
        </p:txBody>
      </p:sp>
      <p:sp>
        <p:nvSpPr>
          <p:cNvPr id="8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613648" y="6305550"/>
            <a:ext cx="457200" cy="476250"/>
          </a:xfrm>
        </p:spPr>
        <p:txBody>
          <a:bodyPr/>
          <a:lstStyle/>
          <a:p>
            <a:fld id="{E5A4F27E-074E-41BF-BF3F-D654F0142F88}" type="slidenum">
              <a:rPr lang="ru-RU" sz="2400">
                <a:latin typeface="Meiryo UI" pitchFamily="34" charset="-128"/>
                <a:ea typeface="Meiryo UI" pitchFamily="34" charset="-128"/>
                <a:cs typeface="Meiryo UI" pitchFamily="34" charset="-128"/>
              </a:rPr>
              <a:pPr/>
              <a:t>3</a:t>
            </a:fld>
            <a:endParaRPr lang="ru-RU" sz="2400" dirty="0">
              <a:latin typeface="Meiryo UI" pitchFamily="34" charset="-128"/>
              <a:ea typeface="Meiryo UI" pitchFamily="34" charset="-128"/>
              <a:cs typeface="Meiryo UI" pitchFamily="34" charset="-128"/>
            </a:endParaRPr>
          </a:p>
        </p:txBody>
      </p:sp>
      <p:pic>
        <p:nvPicPr>
          <p:cNvPr id="2051" name="Picture 3" descr="C:\Users\user\Desktop\photo_2023-11-16_16-03-2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980728"/>
            <a:ext cx="3473476" cy="245449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user\Desktop\photo_2023-11-16_16-03-2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986955"/>
            <a:ext cx="3464663" cy="244827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user\Desktop\photo_2023-11-16_16-03-2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236" y="3789040"/>
            <a:ext cx="3470864" cy="245265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user\Desktop\photo_2023-11-16_16-03-2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789040"/>
            <a:ext cx="3473476" cy="24545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99015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2525" y="188640"/>
            <a:ext cx="8726032" cy="72008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uk-UA" sz="3100" dirty="0">
                <a:latin typeface="Meiryo UI" pitchFamily="34" charset="-128"/>
                <a:ea typeface="Meiryo UI" pitchFamily="34" charset="-128"/>
                <a:cs typeface="Meiryo UI" pitchFamily="34" charset="-128"/>
              </a:rPr>
              <a:t>Міжнародні конкурси з мови</a:t>
            </a:r>
            <a:endParaRPr lang="ru-RU" sz="2700" dirty="0">
              <a:latin typeface="Meiryo UI" pitchFamily="34" charset="-128"/>
              <a:ea typeface="Meiryo UI" pitchFamily="34" charset="-128"/>
              <a:cs typeface="Meiryo UI" pitchFamily="34" charset="-128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4F27E-074E-41BF-BF3F-D654F0142F88}" type="slidenum">
              <a:rPr lang="ru-RU" sz="2400">
                <a:latin typeface="Meiryo UI" pitchFamily="34" charset="-128"/>
                <a:ea typeface="Meiryo UI" pitchFamily="34" charset="-128"/>
                <a:cs typeface="Meiryo UI" pitchFamily="34" charset="-128"/>
              </a:rPr>
              <a:pPr/>
              <a:t>4</a:t>
            </a:fld>
            <a:endParaRPr lang="ru-RU" sz="2400" dirty="0">
              <a:latin typeface="Meiryo UI" pitchFamily="34" charset="-128"/>
              <a:ea typeface="Meiryo UI" pitchFamily="34" charset="-128"/>
              <a:cs typeface="Meiryo UI" pitchFamily="34" charset="-128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251520" y="4077072"/>
            <a:ext cx="8424936" cy="2304256"/>
          </a:xfrm>
          <a:prstGeom prst="rect">
            <a:avLst/>
          </a:prstGeom>
          <a:ln>
            <a:noFill/>
          </a:ln>
        </p:spPr>
        <p:txBody>
          <a:bodyPr anchor="b">
            <a:normAutofit fontScale="82500" lnSpcReduction="10000"/>
          </a:bodyPr>
          <a:lstStyle>
            <a:lvl1pPr algn="l" rtl="0" eaLnBrk="1" latinLnBrk="0" hangingPunct="1">
              <a:lnSpc>
                <a:spcPts val="2000"/>
              </a:lnSpc>
              <a:spcBef>
                <a:spcPct val="0"/>
              </a:spcBef>
              <a:buNone/>
              <a:defRPr kumimoji="0" sz="2200" b="1" kern="1200" cap="all" baseline="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>
              <a:lnSpc>
                <a:spcPct val="100000"/>
              </a:lnSpc>
            </a:pPr>
            <a:r>
              <a:rPr lang="uk-UA" sz="3100" dirty="0">
                <a:latin typeface="Meiryo UI" pitchFamily="34" charset="-128"/>
                <a:ea typeface="Meiryo UI" pitchFamily="34" charset="-128"/>
                <a:cs typeface="Meiryo UI" pitchFamily="34" charset="-128"/>
              </a:rPr>
              <a:t/>
            </a:r>
            <a:br>
              <a:rPr lang="uk-UA" sz="3100" dirty="0">
                <a:latin typeface="Meiryo UI" pitchFamily="34" charset="-128"/>
                <a:ea typeface="Meiryo UI" pitchFamily="34" charset="-128"/>
                <a:cs typeface="Meiryo UI" pitchFamily="34" charset="-128"/>
              </a:rPr>
            </a:br>
            <a:r>
              <a:rPr lang="uk-UA" sz="2500" dirty="0">
                <a:latin typeface="Meiryo UI" pitchFamily="34" charset="-128"/>
                <a:ea typeface="Meiryo UI" pitchFamily="34" charset="-128"/>
                <a:cs typeface="Meiryo UI" pitchFamily="34" charset="-128"/>
              </a:rPr>
              <a:t>Вікторія Ковтун, БАД-532</a:t>
            </a:r>
          </a:p>
          <a:p>
            <a:pPr>
              <a:lnSpc>
                <a:spcPct val="100000"/>
              </a:lnSpc>
            </a:pPr>
            <a:r>
              <a:rPr lang="uk-UA" sz="2500" dirty="0">
                <a:latin typeface="Meiryo UI" pitchFamily="34" charset="-128"/>
                <a:ea typeface="Meiryo UI" pitchFamily="34" charset="-128"/>
                <a:cs typeface="Meiryo UI" pitchFamily="34" charset="-128"/>
              </a:rPr>
              <a:t>Переможниця університетського та обласного етапу Міжнародного мовно-літературного конкурсу імені Тараса Шевченка</a:t>
            </a:r>
          </a:p>
          <a:p>
            <a:pPr>
              <a:lnSpc>
                <a:spcPct val="100000"/>
              </a:lnSpc>
            </a:pPr>
            <a:r>
              <a:rPr lang="uk-UA" sz="2500" dirty="0">
                <a:latin typeface="Meiryo UI" pitchFamily="34" charset="-128"/>
                <a:ea typeface="Meiryo UI" pitchFamily="34" charset="-128"/>
                <a:cs typeface="Meiryo UI" pitchFamily="34" charset="-128"/>
              </a:rPr>
              <a:t>(наук. кер. — ОНУФРІЄНКО Г.С., доц. каф. У та ЗМП)</a:t>
            </a:r>
            <a:endParaRPr lang="ru-RU" sz="2500" dirty="0">
              <a:latin typeface="Meiryo UI" pitchFamily="34" charset="-128"/>
              <a:ea typeface="Meiryo UI" pitchFamily="34" charset="-128"/>
              <a:cs typeface="Meiryo UI" pitchFamily="34" charset="-128"/>
            </a:endParaRPr>
          </a:p>
        </p:txBody>
      </p:sp>
      <p:pic>
        <p:nvPicPr>
          <p:cNvPr id="5122" name="Picture 2" descr="D:\Обмен\Работа\Конкурси\3 Міжнародні конкурси\Конкурс имени Шевченко\2023-2024\ІІІ етап\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525" y="1196752"/>
            <a:ext cx="4241463" cy="280831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D:\Обмен\Работа\Конкурси\3 Міжнародні конкурси\Конкурс имени Шевченко\2023-2024\ІІІ етап\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0" t="4788" r="5215" b="5320"/>
          <a:stretch/>
        </p:blipFill>
        <p:spPr bwMode="auto">
          <a:xfrm>
            <a:off x="4644008" y="1178301"/>
            <a:ext cx="4127619" cy="304230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65534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2525" y="188640"/>
            <a:ext cx="8726032" cy="936104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uk-UA" sz="3200" dirty="0" smtClean="0">
                <a:effectLst/>
              </a:rPr>
              <a:t>Всеукраїнський конкурс есе</a:t>
            </a:r>
            <a:br>
              <a:rPr lang="uk-UA" sz="3200" dirty="0" smtClean="0">
                <a:effectLst/>
              </a:rPr>
            </a:br>
            <a:r>
              <a:rPr lang="uk-UA" sz="3200" dirty="0" smtClean="0">
                <a:effectLst/>
              </a:rPr>
              <a:t>«Мій </a:t>
            </a:r>
            <a:r>
              <a:rPr lang="uk-UA" sz="3200" dirty="0">
                <a:effectLst/>
              </a:rPr>
              <a:t>Шевченко»</a:t>
            </a:r>
            <a:endParaRPr lang="ru-RU" sz="3200" dirty="0">
              <a:latin typeface="Meiryo UI" pitchFamily="34" charset="-128"/>
              <a:ea typeface="Meiryo UI" pitchFamily="34" charset="-128"/>
              <a:cs typeface="Meiryo UI" pitchFamily="34" charset="-128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4F27E-074E-41BF-BF3F-D654F0142F88}" type="slidenum">
              <a:rPr lang="ru-RU" sz="2400">
                <a:latin typeface="Meiryo UI" pitchFamily="34" charset="-128"/>
                <a:ea typeface="Meiryo UI" pitchFamily="34" charset="-128"/>
                <a:cs typeface="Meiryo UI" pitchFamily="34" charset="-128"/>
              </a:rPr>
              <a:pPr/>
              <a:t>5</a:t>
            </a:fld>
            <a:endParaRPr lang="ru-RU" sz="2400" dirty="0">
              <a:latin typeface="Meiryo UI" pitchFamily="34" charset="-128"/>
              <a:ea typeface="Meiryo UI" pitchFamily="34" charset="-128"/>
              <a:cs typeface="Meiryo UI" pitchFamily="34" charset="-128"/>
            </a:endParaRPr>
          </a:p>
        </p:txBody>
      </p:sp>
      <p:pic>
        <p:nvPicPr>
          <p:cNvPr id="1026" name="Picture 2" descr="D:\Обмен\Работа\Конкурси\2 Всеукраїнські конкурси\Мій Шевченко\2024\грамоти і подяки\Кротова Ніка_page-0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880" y="1188278"/>
            <a:ext cx="1786901" cy="252875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Обмен\Работа\Конкурси\2 Всеукраїнські конкурси\Мій Шевченко\2024\грамоти і подяки\Ковтун Вікторія_page-0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7067" y="1188278"/>
            <a:ext cx="1786901" cy="252875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Обмен\Работа\Конкурси\2 Всеукраїнські конкурси\Мій Шевченко\2024\грамоти і подяки\Наконечна Марія_page-00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188278"/>
            <a:ext cx="1786901" cy="252875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D:\Обмен\Работа\Конкурси\2 Всеукраїнські конкурси\Мій Шевченко\2024\грамоти і подяки\Трубай Ольга_page-000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1188278"/>
            <a:ext cx="1786901" cy="252875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:\Обмен\Работа\Конкурси\2 Всеукраїнські конкурси\Мій Шевченко\2024\грамоти і подяки\Бондарчук Катерина_page-000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1656" y="4053868"/>
            <a:ext cx="1785477" cy="252674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D:\Обмен\Работа\Конкурси\2 Всеукраїнські конкурси\Мій Шевченко\2024\грамоти і подяки\Онуфрієнко Галина_1_page-000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0302" y="4044982"/>
            <a:ext cx="1813666" cy="256663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D:\Обмен\Работа\Конкурси\2 Всеукраїнські конкурси\Мій Шевченко\2024\грамоти і подяки\Онуфрієнко Галина_2_page-000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556" y="4044982"/>
            <a:ext cx="1790226" cy="253346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D:\Обмен\Работа\Конкурси\2 Всеукраїнські конкурси\Мій Шевченко\2024\грамоти і подяки\Онуфрієнко Галина_page-0001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9" y="4053867"/>
            <a:ext cx="1786901" cy="252875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79545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-27384"/>
            <a:ext cx="8219256" cy="151216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uk-UA" sz="2800" dirty="0">
                <a:latin typeface="Meiryo UI" pitchFamily="34" charset="-128"/>
                <a:ea typeface="Meiryo UI" pitchFamily="34" charset="-128"/>
                <a:cs typeface="Meiryo UI" pitchFamily="34" charset="-128"/>
              </a:rPr>
              <a:t>Університетський конкурс студентських наукових робіт</a:t>
            </a:r>
            <a:endParaRPr lang="ru-RU" sz="2800" dirty="0">
              <a:latin typeface="Meiryo UI" pitchFamily="34" charset="-128"/>
              <a:ea typeface="Meiryo UI" pitchFamily="34" charset="-128"/>
              <a:cs typeface="Meiryo UI" pitchFamily="34" charset="-128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4F27E-074E-41BF-BF3F-D654F0142F88}" type="slidenum">
              <a:rPr lang="ru-RU" sz="2400">
                <a:latin typeface="Meiryo UI" pitchFamily="34" charset="-128"/>
                <a:ea typeface="Meiryo UI" pitchFamily="34" charset="-128"/>
                <a:cs typeface="Meiryo UI" pitchFamily="34" charset="-128"/>
              </a:rPr>
              <a:pPr/>
              <a:t>6</a:t>
            </a:fld>
            <a:endParaRPr lang="ru-RU" sz="2400" dirty="0">
              <a:latin typeface="Meiryo UI" pitchFamily="34" charset="-128"/>
              <a:ea typeface="Meiryo UI" pitchFamily="34" charset="-128"/>
              <a:cs typeface="Meiryo UI" pitchFamily="34" charset="-128"/>
            </a:endParaRPr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4449308"/>
              </p:ext>
            </p:extLst>
          </p:nvPr>
        </p:nvGraphicFramePr>
        <p:xfrm>
          <a:off x="467544" y="1844824"/>
          <a:ext cx="8136904" cy="3240360"/>
        </p:xfrm>
        <a:graphic>
          <a:graphicData uri="http://schemas.openxmlformats.org/drawingml/2006/table">
            <a:tbl>
              <a:tblPr firstRow="1" firstCol="1" bandRow="1"/>
              <a:tblGrid>
                <a:gridCol w="402158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11531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64807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4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2022/2023 н. р.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4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2023/2024 н. р.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4807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4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15 секцій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4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18 секцій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29614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400" b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243 студенти-автори підготували 213 робіт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4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310 студентів-авторів підготували 274 роботи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4807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4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115 переможців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4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130 переможців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594729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0757" y="-27384"/>
            <a:ext cx="8840091" cy="1296144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uk-UA" sz="1800" dirty="0">
                <a:latin typeface="Meiryo UI" pitchFamily="34" charset="-128"/>
                <a:ea typeface="Meiryo UI" pitchFamily="34" charset="-128"/>
                <a:cs typeface="Meiryo UI" pitchFamily="34" charset="-128"/>
              </a:rPr>
              <a:t>Всеукраїнський творчий конкурс наукових робіт «Автоматизація процесів керування, приладобудування та комп’ютерно-інтегровані технології»</a:t>
            </a:r>
            <a:endParaRPr lang="ru-RU" sz="1800" dirty="0">
              <a:latin typeface="Meiryo UI" pitchFamily="34" charset="-128"/>
              <a:ea typeface="Meiryo UI" pitchFamily="34" charset="-128"/>
              <a:cs typeface="Meiryo UI" pitchFamily="34" charset="-128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4F27E-074E-41BF-BF3F-D654F0142F88}" type="slidenum">
              <a:rPr lang="ru-RU" sz="2400">
                <a:latin typeface="Meiryo UI" pitchFamily="34" charset="-128"/>
                <a:ea typeface="Meiryo UI" pitchFamily="34" charset="-128"/>
                <a:cs typeface="Meiryo UI" pitchFamily="34" charset="-128"/>
              </a:rPr>
              <a:pPr/>
              <a:t>7</a:t>
            </a:fld>
            <a:endParaRPr lang="ru-RU" sz="2400" dirty="0">
              <a:latin typeface="Meiryo UI" pitchFamily="34" charset="-128"/>
              <a:ea typeface="Meiryo UI" pitchFamily="34" charset="-128"/>
              <a:cs typeface="Meiryo UI" pitchFamily="34" charset="-128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F552489F-4E2C-B470-23E0-EEDC0D76C10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196752"/>
            <a:ext cx="3420423" cy="241704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A3C6A935-ED08-3E94-4BFD-369B84DB7F5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2059" y="1124744"/>
            <a:ext cx="3420421" cy="241704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03860BF9-2FE4-B8A1-D9FE-269450EE1E0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481" y="4201472"/>
            <a:ext cx="3420423" cy="241704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F83FFD92-8FD3-8092-9CBC-A9CDF9ED936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2057" y="4180307"/>
            <a:ext cx="3420423" cy="241704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333BCCAC-C542-ECB7-63DE-0725C5E4BDA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2703675"/>
            <a:ext cx="3420423" cy="241704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1991141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0351" y="-27384"/>
            <a:ext cx="8344441" cy="151216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uk-UA" sz="2800" dirty="0">
                <a:latin typeface="Meiryo UI" pitchFamily="34" charset="-128"/>
                <a:ea typeface="Meiryo UI" pitchFamily="34" charset="-128"/>
                <a:cs typeface="Meiryo UI" pitchFamily="34" charset="-128"/>
              </a:rPr>
              <a:t>Всеукраїнський конкурс студентських наукових робіт «Мотивація нескорених» 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4F27E-074E-41BF-BF3F-D654F0142F88}" type="slidenum">
              <a:rPr lang="ru-RU" sz="2400">
                <a:latin typeface="Meiryo UI" pitchFamily="34" charset="-128"/>
                <a:ea typeface="Meiryo UI" pitchFamily="34" charset="-128"/>
                <a:cs typeface="Meiryo UI" pitchFamily="34" charset="-128"/>
              </a:rPr>
              <a:pPr/>
              <a:t>8</a:t>
            </a:fld>
            <a:endParaRPr lang="ru-RU" sz="2400" dirty="0">
              <a:latin typeface="Meiryo UI" pitchFamily="34" charset="-128"/>
              <a:ea typeface="Meiryo UI" pitchFamily="34" charset="-128"/>
              <a:cs typeface="Meiryo UI" pitchFamily="34" charset="-128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C1DC9C8A-064C-8433-9AD1-68EC57A3116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351" y="1562674"/>
            <a:ext cx="4140968" cy="292455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024F547B-608A-0879-3BEC-6A39D25E811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683" y="1562673"/>
            <a:ext cx="4140968" cy="292455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B50C996C-BC0A-1DC0-29B2-74DB1552DEC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0434" y="3832281"/>
            <a:ext cx="4143135" cy="292608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0349527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5" y="-27384"/>
            <a:ext cx="8930890" cy="1872208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uk-UA" sz="2300" dirty="0">
                <a:latin typeface="Meiryo UI" pitchFamily="34" charset="-128"/>
                <a:ea typeface="Meiryo UI" pitchFamily="34" charset="-128"/>
                <a:cs typeface="Meiryo UI" pitchFamily="34" charset="-128"/>
              </a:rPr>
              <a:t>Всеукраїнський конкурс творчих робіт серед молоді, започаткований Спілкою молодих державних службовців України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4F27E-074E-41BF-BF3F-D654F0142F88}" type="slidenum">
              <a:rPr lang="ru-RU" sz="2400">
                <a:latin typeface="Meiryo UI" pitchFamily="34" charset="-128"/>
                <a:ea typeface="Meiryo UI" pitchFamily="34" charset="-128"/>
                <a:cs typeface="Meiryo UI" pitchFamily="34" charset="-128"/>
              </a:rPr>
              <a:pPr/>
              <a:t>9</a:t>
            </a:fld>
            <a:endParaRPr lang="ru-RU" sz="2400" dirty="0">
              <a:latin typeface="Meiryo UI" pitchFamily="34" charset="-128"/>
              <a:ea typeface="Meiryo UI" pitchFamily="34" charset="-128"/>
              <a:cs typeface="Meiryo UI" pitchFamily="34" charset="-128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DBDDFD8A-C1CB-9639-6AEA-580EF782149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98" t="26375" r="2491" b="7250"/>
          <a:stretch/>
        </p:blipFill>
        <p:spPr>
          <a:xfrm>
            <a:off x="4046314" y="1966570"/>
            <a:ext cx="4968552" cy="388843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D171E236-7D3E-8C1C-15D0-CBB822BA40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578" y="1950343"/>
            <a:ext cx="3816424" cy="34322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13982219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лнцестояние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1336</TotalTime>
  <Words>538</Words>
  <Application>Microsoft Office PowerPoint</Application>
  <PresentationFormat>Экран (4:3)</PresentationFormat>
  <Paragraphs>90</Paragraphs>
  <Slides>29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Солнцестояние</vt:lpstr>
      <vt:lpstr>Про стан та перспективи залучення студентів та обдарованої молоді до наукової та інноваційної діяльності у 2023/2024 н. р.</vt:lpstr>
      <vt:lpstr>Університетська студентська олімпіада — 369 переможців (на фото — лише мала частина)</vt:lpstr>
      <vt:lpstr>Презентация PowerPoint</vt:lpstr>
      <vt:lpstr>Міжнародні конкурси з мови</vt:lpstr>
      <vt:lpstr>Всеукраїнський конкурс есе «Мій Шевченко»</vt:lpstr>
      <vt:lpstr>Університетський конкурс студентських наукових робіт</vt:lpstr>
      <vt:lpstr>Всеукраїнський творчий конкурс наукових робіт «Автоматизація процесів керування, приладобудування та комп’ютерно-інтегровані технології»</vt:lpstr>
      <vt:lpstr>Всеукраїнський конкурс студентських наукових робіт «Мотивація нескорених» </vt:lpstr>
      <vt:lpstr>Всеукраїнський конкурс творчих робіт серед молоді, започаткований Спілкою молодих державних службовців України</vt:lpstr>
      <vt:lpstr>Всеукраїнський конкурс кваліфікаційних робіт зі спеціальності 075 «маркетинг» за першим та другим рівнями вищої освіти</vt:lpstr>
      <vt:lpstr>всеукраїнські конкурси кваліфікаційних робіт зі спеціальності 073 «Менеджмент» </vt:lpstr>
      <vt:lpstr>всеукраїнські конкурси кваліфікаційних робіт зі спеціальності 073 «Менеджмент» </vt:lpstr>
      <vt:lpstr>всеукраїнський конкурс кваліфікаційних робіт зі спеціальності 022 «Дизайн» </vt:lpstr>
      <vt:lpstr>всеукраїнський конкурс студентських наукових робіт зі штучного інтелекту </vt:lpstr>
      <vt:lpstr>Всеукраїнський творчий конкурс студентських наукових робіт «Процеси та обладнання машинобудівних виробництв»</vt:lpstr>
      <vt:lpstr>Міжнародний студентський професійний творчий конкурс «Аграрні науки та продовольство» </vt:lpstr>
      <vt:lpstr>Міжнародний конкурс наукових робіт здобувачів вищої освіти за напрямом «Public and Corporate Management» </vt:lpstr>
      <vt:lpstr>ОБЛАСНИЙ КОНКРС ДЛЯ ОБДАРОВАНОЇ МОЛОДІ У ГАЛУЗІ НАУКИ — 11 ПЕРЕМОЖЦІВ</vt:lpstr>
      <vt:lpstr>обласний студентський конкурс наукових проєктів «Наука для відбудови Запорізького регіону у воєнний та повоєнний час»</vt:lpstr>
      <vt:lpstr>https://zp.edu.ua/vksnr076</vt:lpstr>
      <vt:lpstr>Конкурс інноваційних стартап проєктів Sikorsky Challenge 2023</vt:lpstr>
      <vt:lpstr>https://zp.edu.ua/startup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106</cp:revision>
  <cp:lastPrinted>2023-06-15T10:18:25Z</cp:lastPrinted>
  <dcterms:created xsi:type="dcterms:W3CDTF">2023-06-13T06:54:35Z</dcterms:created>
  <dcterms:modified xsi:type="dcterms:W3CDTF">2024-03-25T09:03:15Z</dcterms:modified>
</cp:coreProperties>
</file>